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1" r:id="rId12"/>
    <p:sldId id="266" r:id="rId13"/>
    <p:sldId id="267" r:id="rId14"/>
    <p:sldId id="268" r:id="rId15"/>
    <p:sldId id="269" r:id="rId16"/>
    <p:sldId id="270" r:id="rId17"/>
  </p:sldIdLst>
  <p:sldSz cx="18288000" cy="10287000"/>
  <p:notesSz cx="6858000" cy="9144000"/>
  <p:embeddedFontLst>
    <p:embeddedFont>
      <p:font typeface="DM Sans" pitchFamily="2" charset="0"/>
      <p:regular r:id="rId18"/>
    </p:embeddedFont>
    <p:embeddedFont>
      <p:font typeface="DM Sans Bold" charset="0"/>
      <p:regular r:id="rId19"/>
    </p:embeddedFont>
    <p:embeddedFont>
      <p:font typeface="Muli Bold" panose="020B0604020202020204" charset="0"/>
      <p:regular r:id="rId20"/>
    </p:embeddedFont>
    <p:embeddedFont>
      <p:font typeface="Muli Heavy" panose="020B0604020202020204" charset="0"/>
      <p:regular r:id="rId21"/>
    </p:embeddedFont>
    <p:embeddedFont>
      <p:font typeface="Open Sans Extra Bold" panose="020B0604020202020204" charset="0"/>
      <p:regular r:id="rId22"/>
    </p:embeddedFont>
    <p:embeddedFont>
      <p:font typeface="Poppins" panose="00000500000000000000" pitchFamily="2" charset="0"/>
      <p:regular r:id="rId23"/>
    </p:embeddedFont>
    <p:embeddedFont>
      <p:font typeface="Poppins Bold" panose="00000800000000000000" charset="0"/>
      <p:regular r:id="rId24"/>
    </p:embeddedFont>
    <p:embeddedFont>
      <p:font typeface="Roboto Mono" panose="00000009000000000000" pitchFamily="49" charset="0"/>
      <p:regular r:id="rId25"/>
      <p:bold r:id="rId26"/>
    </p:embeddedFont>
    <p:embeddedFont>
      <p:font typeface="Roboto Mono Bold" panose="0000000900000000000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13.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B3AF"/>
        </a:solidFill>
        <a:effectLst/>
      </p:bgPr>
    </p:bg>
    <p:spTree>
      <p:nvGrpSpPr>
        <p:cNvPr id="1" name=""/>
        <p:cNvGrpSpPr/>
        <p:nvPr/>
      </p:nvGrpSpPr>
      <p:grpSpPr>
        <a:xfrm>
          <a:off x="0" y="0"/>
          <a:ext cx="0" cy="0"/>
          <a:chOff x="0" y="0"/>
          <a:chExt cx="0" cy="0"/>
        </a:xfrm>
      </p:grpSpPr>
      <p:sp>
        <p:nvSpPr>
          <p:cNvPr id="2" name="Freeform 2"/>
          <p:cNvSpPr/>
          <p:nvPr/>
        </p:nvSpPr>
        <p:spPr>
          <a:xfrm flipH="1">
            <a:off x="0" y="-669893"/>
            <a:ext cx="19478922" cy="10956893"/>
          </a:xfrm>
          <a:custGeom>
            <a:avLst/>
            <a:gdLst/>
            <a:ahLst/>
            <a:cxnLst/>
            <a:rect l="l" t="t" r="r" b="b"/>
            <a:pathLst>
              <a:path w="19478922" h="10956893">
                <a:moveTo>
                  <a:pt x="19478922" y="0"/>
                </a:moveTo>
                <a:lnTo>
                  <a:pt x="0" y="0"/>
                </a:lnTo>
                <a:lnTo>
                  <a:pt x="0" y="10956893"/>
                </a:lnTo>
                <a:lnTo>
                  <a:pt x="19478922" y="10956893"/>
                </a:lnTo>
                <a:lnTo>
                  <a:pt x="19478922" y="0"/>
                </a:lnTo>
                <a:close/>
              </a:path>
            </a:pathLst>
          </a:custGeom>
          <a:blipFill>
            <a:blip r:embed="rId2"/>
            <a:stretch>
              <a:fillRect l="-9366" t="-40633" r="-9366"/>
            </a:stretch>
          </a:blipFill>
        </p:spPr>
      </p:sp>
      <p:grpSp>
        <p:nvGrpSpPr>
          <p:cNvPr id="3" name="Group 3"/>
          <p:cNvGrpSpPr/>
          <p:nvPr/>
        </p:nvGrpSpPr>
        <p:grpSpPr>
          <a:xfrm>
            <a:off x="-76200" y="7919252"/>
            <a:ext cx="19888200" cy="2367748"/>
            <a:chOff x="0" y="0"/>
            <a:chExt cx="4816593" cy="623604"/>
          </a:xfrm>
        </p:grpSpPr>
        <p:sp>
          <p:nvSpPr>
            <p:cNvPr id="4" name="Freeform 4"/>
            <p:cNvSpPr/>
            <p:nvPr/>
          </p:nvSpPr>
          <p:spPr>
            <a:xfrm>
              <a:off x="0" y="0"/>
              <a:ext cx="4816592" cy="623604"/>
            </a:xfrm>
            <a:custGeom>
              <a:avLst/>
              <a:gdLst/>
              <a:ahLst/>
              <a:cxnLst/>
              <a:rect l="l" t="t" r="r" b="b"/>
              <a:pathLst>
                <a:path w="4816592" h="623604">
                  <a:moveTo>
                    <a:pt x="0" y="0"/>
                  </a:moveTo>
                  <a:lnTo>
                    <a:pt x="4816592" y="0"/>
                  </a:lnTo>
                  <a:lnTo>
                    <a:pt x="4816592" y="623604"/>
                  </a:lnTo>
                  <a:lnTo>
                    <a:pt x="0" y="623604"/>
                  </a:lnTo>
                  <a:close/>
                </a:path>
              </a:pathLst>
            </a:custGeom>
            <a:solidFill>
              <a:srgbClr val="000000"/>
            </a:solidFill>
          </p:spPr>
        </p:sp>
        <p:sp>
          <p:nvSpPr>
            <p:cNvPr id="5" name="TextBox 5"/>
            <p:cNvSpPr txBox="1"/>
            <p:nvPr/>
          </p:nvSpPr>
          <p:spPr>
            <a:xfrm>
              <a:off x="0" y="-38100"/>
              <a:ext cx="4816593" cy="661704"/>
            </a:xfrm>
            <a:prstGeom prst="rect">
              <a:avLst/>
            </a:prstGeom>
          </p:spPr>
          <p:txBody>
            <a:bodyPr lIns="50800" tIns="50800" rIns="50800" bIns="50800" rtlCol="0" anchor="ctr"/>
            <a:lstStyle/>
            <a:p>
              <a:pPr algn="ctr">
                <a:lnSpc>
                  <a:spcPts val="3118"/>
                </a:lnSpc>
              </a:pPr>
              <a:endParaRPr/>
            </a:p>
          </p:txBody>
        </p:sp>
      </p:grpSp>
      <p:sp>
        <p:nvSpPr>
          <p:cNvPr id="6" name="TextBox 6"/>
          <p:cNvSpPr txBox="1"/>
          <p:nvPr/>
        </p:nvSpPr>
        <p:spPr>
          <a:xfrm>
            <a:off x="1791757" y="2754328"/>
            <a:ext cx="14704486" cy="4203700"/>
          </a:xfrm>
          <a:prstGeom prst="rect">
            <a:avLst/>
          </a:prstGeom>
        </p:spPr>
        <p:txBody>
          <a:bodyPr lIns="0" tIns="0" rIns="0" bIns="0" rtlCol="0" anchor="t">
            <a:spAutoFit/>
          </a:bodyPr>
          <a:lstStyle/>
          <a:p>
            <a:pPr algn="ctr">
              <a:lnSpc>
                <a:spcPts val="10999"/>
              </a:lnSpc>
            </a:pPr>
            <a:r>
              <a:rPr lang="en-US" sz="9999">
                <a:solidFill>
                  <a:srgbClr val="FFFFFF"/>
                </a:solidFill>
                <a:latin typeface="Muli Heavy"/>
                <a:ea typeface="Muli Heavy"/>
                <a:cs typeface="Muli Heavy"/>
                <a:sym typeface="Muli Heavy"/>
              </a:rPr>
              <a:t>THE ENHANCED SECURITY IN IOT NETWORKS</a:t>
            </a:r>
          </a:p>
        </p:txBody>
      </p:sp>
      <p:sp>
        <p:nvSpPr>
          <p:cNvPr id="7" name="Freeform 7"/>
          <p:cNvSpPr/>
          <p:nvPr/>
        </p:nvSpPr>
        <p:spPr>
          <a:xfrm>
            <a:off x="-62208" y="0"/>
            <a:ext cx="5214560" cy="1559235"/>
          </a:xfrm>
          <a:custGeom>
            <a:avLst/>
            <a:gdLst/>
            <a:ahLst/>
            <a:cxnLst/>
            <a:rect l="l" t="t" r="r" b="b"/>
            <a:pathLst>
              <a:path w="5214560" h="1559235">
                <a:moveTo>
                  <a:pt x="0" y="0"/>
                </a:moveTo>
                <a:lnTo>
                  <a:pt x="5214560" y="0"/>
                </a:lnTo>
                <a:lnTo>
                  <a:pt x="5214560" y="1559235"/>
                </a:lnTo>
                <a:lnTo>
                  <a:pt x="0" y="1559235"/>
                </a:lnTo>
                <a:lnTo>
                  <a:pt x="0" y="0"/>
                </a:lnTo>
                <a:close/>
              </a:path>
            </a:pathLst>
          </a:custGeom>
          <a:blipFill>
            <a:blip r:embed="rId3"/>
            <a:stretch>
              <a:fillRect b="-2218"/>
            </a:stretch>
          </a:blipFill>
          <a:ln w="12700">
            <a:noFill/>
          </a:ln>
          <a:effectLst>
            <a:outerShdw blurRad="63500" sx="102000" sy="102000" algn="ctr" rotWithShape="0">
              <a:prstClr val="black">
                <a:alpha val="40000"/>
              </a:prstClr>
            </a:outerShdw>
          </a:effectLst>
        </p:spPr>
        <p:txBody>
          <a:bodyPr/>
          <a:lstStyle/>
          <a:p>
            <a:endParaRPr lang="en-IN" dirty="0"/>
          </a:p>
        </p:txBody>
      </p:sp>
      <p:sp>
        <p:nvSpPr>
          <p:cNvPr id="8" name="TextBox 8"/>
          <p:cNvSpPr txBox="1"/>
          <p:nvPr/>
        </p:nvSpPr>
        <p:spPr>
          <a:xfrm>
            <a:off x="3730182" y="8593980"/>
            <a:ext cx="11357418" cy="1711815"/>
          </a:xfrm>
          <a:prstGeom prst="rect">
            <a:avLst/>
          </a:prstGeom>
        </p:spPr>
        <p:txBody>
          <a:bodyPr wrap="square" lIns="0" tIns="0" rIns="0" bIns="0" rtlCol="0" anchor="t">
            <a:spAutoFit/>
          </a:bodyPr>
          <a:lstStyle/>
          <a:p>
            <a:pPr algn="ctr">
              <a:lnSpc>
                <a:spcPts val="3398"/>
              </a:lnSpc>
            </a:pPr>
            <a:r>
              <a:rPr lang="en-US" sz="2427" dirty="0">
                <a:solidFill>
                  <a:srgbClr val="FFFFFF"/>
                </a:solidFill>
                <a:latin typeface="Roboto Mono"/>
                <a:ea typeface="Roboto Mono"/>
                <a:cs typeface="Roboto Mono"/>
                <a:sym typeface="Roboto Mono"/>
              </a:rPr>
              <a:t>Submitted by :- GNANESH KUMAR.K(192211352)</a:t>
            </a:r>
          </a:p>
          <a:p>
            <a:pPr algn="ctr">
              <a:lnSpc>
                <a:spcPts val="3398"/>
              </a:lnSpc>
            </a:pPr>
            <a:r>
              <a:rPr lang="en-US" sz="2427" dirty="0">
                <a:solidFill>
                  <a:srgbClr val="FFFFFF"/>
                </a:solidFill>
                <a:latin typeface="Roboto Mono"/>
                <a:ea typeface="Roboto Mono"/>
                <a:cs typeface="Roboto Mono"/>
                <a:sym typeface="Roboto Mono"/>
              </a:rPr>
              <a:t>                 MAHENDRA REDDY.M(192210555)</a:t>
            </a:r>
          </a:p>
          <a:p>
            <a:pPr algn="ctr">
              <a:lnSpc>
                <a:spcPts val="3398"/>
              </a:lnSpc>
              <a:spcBef>
                <a:spcPct val="0"/>
              </a:spcBef>
            </a:pPr>
            <a:r>
              <a:rPr lang="en-US" sz="2427" dirty="0">
                <a:solidFill>
                  <a:srgbClr val="FFFFFF"/>
                </a:solidFill>
                <a:latin typeface="Roboto Mono"/>
                <a:ea typeface="Roboto Mono"/>
                <a:cs typeface="Roboto Mono"/>
                <a:sym typeface="Roboto Mono"/>
              </a:rPr>
              <a:t>Guided by:- Dr.SELVIN PRADEEPKUMAR </a:t>
            </a:r>
          </a:p>
          <a:p>
            <a:pPr algn="ctr">
              <a:lnSpc>
                <a:spcPts val="3398"/>
              </a:lnSpc>
              <a:spcBef>
                <a:spcPct val="0"/>
              </a:spcBef>
            </a:pPr>
            <a:r>
              <a:rPr lang="en-US" sz="2427" dirty="0">
                <a:solidFill>
                  <a:srgbClr val="FFFFFF"/>
                </a:solidFill>
                <a:latin typeface="Roboto Mono"/>
                <a:ea typeface="Roboto Mono"/>
                <a:cs typeface="Roboto Mono"/>
                <a:sym typeface="Roboto Mono"/>
              </a:rPr>
              <a:t>CSA5165-CRYPTOGRAPHY AND NETWORK SECURITY FOR CRYPTO ANALYSIS</a:t>
            </a:r>
          </a:p>
        </p:txBody>
      </p:sp>
      <p:pic>
        <p:nvPicPr>
          <p:cNvPr id="10" name="Picture 9">
            <a:extLst>
              <a:ext uri="{FF2B5EF4-FFF2-40B4-BE49-F238E27FC236}">
                <a16:creationId xmlns:a16="http://schemas.microsoft.com/office/drawing/2014/main" id="{94A61409-B3E3-174E-1E5A-C515C31688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7436" y="-86864"/>
            <a:ext cx="5214560" cy="20246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5323" y="3044685"/>
            <a:ext cx="5572451" cy="3998234"/>
          </a:xfrm>
          <a:custGeom>
            <a:avLst/>
            <a:gdLst/>
            <a:ahLst/>
            <a:cxnLst/>
            <a:rect l="l" t="t" r="r" b="b"/>
            <a:pathLst>
              <a:path w="5572451" h="3998234">
                <a:moveTo>
                  <a:pt x="0" y="0"/>
                </a:moveTo>
                <a:lnTo>
                  <a:pt x="5572451" y="0"/>
                </a:lnTo>
                <a:lnTo>
                  <a:pt x="5572451" y="3998234"/>
                </a:lnTo>
                <a:lnTo>
                  <a:pt x="0" y="3998234"/>
                </a:lnTo>
                <a:lnTo>
                  <a:pt x="0" y="0"/>
                </a:lnTo>
                <a:close/>
              </a:path>
            </a:pathLst>
          </a:custGeom>
          <a:blipFill>
            <a:blip r:embed="rId2">
              <a:alphaModFix amt="50000"/>
            </a:blip>
            <a:stretch>
              <a:fillRect/>
            </a:stretch>
          </a:blipFill>
        </p:spPr>
      </p:sp>
      <p:grpSp>
        <p:nvGrpSpPr>
          <p:cNvPr id="3" name="Group 3"/>
          <p:cNvGrpSpPr/>
          <p:nvPr/>
        </p:nvGrpSpPr>
        <p:grpSpPr>
          <a:xfrm>
            <a:off x="1001628" y="3633841"/>
            <a:ext cx="5139841" cy="2819922"/>
            <a:chOff x="0" y="0"/>
            <a:chExt cx="1052050" cy="577197"/>
          </a:xfrm>
        </p:grpSpPr>
        <p:sp>
          <p:nvSpPr>
            <p:cNvPr id="4" name="Freeform 4"/>
            <p:cNvSpPr/>
            <p:nvPr/>
          </p:nvSpPr>
          <p:spPr>
            <a:xfrm>
              <a:off x="0" y="0"/>
              <a:ext cx="1052050" cy="577197"/>
            </a:xfrm>
            <a:custGeom>
              <a:avLst/>
              <a:gdLst/>
              <a:ahLst/>
              <a:cxnLst/>
              <a:rect l="l" t="t" r="r" b="b"/>
              <a:pathLst>
                <a:path w="1052050" h="577197">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id="5" name="TextBox 5"/>
            <p:cNvSpPr txBox="1"/>
            <p:nvPr/>
          </p:nvSpPr>
          <p:spPr>
            <a:xfrm>
              <a:off x="0" y="-38100"/>
              <a:ext cx="1052050" cy="615297"/>
            </a:xfrm>
            <a:prstGeom prst="rect">
              <a:avLst/>
            </a:prstGeom>
          </p:spPr>
          <p:txBody>
            <a:bodyPr lIns="47086" tIns="47086" rIns="47086" bIns="47086" rtlCol="0" anchor="ctr"/>
            <a:lstStyle/>
            <a:p>
              <a:pPr algn="ctr">
                <a:lnSpc>
                  <a:spcPts val="2659"/>
                </a:lnSpc>
              </a:pPr>
              <a:endParaRPr/>
            </a:p>
          </p:txBody>
        </p:sp>
      </p:grpSp>
      <p:sp>
        <p:nvSpPr>
          <p:cNvPr id="6" name="Freeform 6"/>
          <p:cNvSpPr/>
          <p:nvPr/>
        </p:nvSpPr>
        <p:spPr>
          <a:xfrm>
            <a:off x="1600412" y="4167291"/>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7" name="Group 7"/>
          <p:cNvGrpSpPr/>
          <p:nvPr/>
        </p:nvGrpSpPr>
        <p:grpSpPr>
          <a:xfrm>
            <a:off x="1576474" y="4126254"/>
            <a:ext cx="1011607" cy="10116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10" name="Freeform 10"/>
          <p:cNvSpPr/>
          <p:nvPr/>
        </p:nvSpPr>
        <p:spPr>
          <a:xfrm>
            <a:off x="6357774" y="3044685"/>
            <a:ext cx="5572451" cy="3998234"/>
          </a:xfrm>
          <a:custGeom>
            <a:avLst/>
            <a:gdLst/>
            <a:ahLst/>
            <a:cxnLst/>
            <a:rect l="l" t="t" r="r" b="b"/>
            <a:pathLst>
              <a:path w="5572451" h="3998234">
                <a:moveTo>
                  <a:pt x="0" y="0"/>
                </a:moveTo>
                <a:lnTo>
                  <a:pt x="5572452" y="0"/>
                </a:lnTo>
                <a:lnTo>
                  <a:pt x="5572452" y="3998234"/>
                </a:lnTo>
                <a:lnTo>
                  <a:pt x="0" y="3998234"/>
                </a:lnTo>
                <a:lnTo>
                  <a:pt x="0" y="0"/>
                </a:lnTo>
                <a:close/>
              </a:path>
            </a:pathLst>
          </a:custGeom>
          <a:blipFill>
            <a:blip r:embed="rId2">
              <a:alphaModFix amt="50000"/>
            </a:blip>
            <a:stretch>
              <a:fillRect/>
            </a:stretch>
          </a:blipFill>
        </p:spPr>
      </p:sp>
      <p:grpSp>
        <p:nvGrpSpPr>
          <p:cNvPr id="11" name="Group 11"/>
          <p:cNvGrpSpPr/>
          <p:nvPr/>
        </p:nvGrpSpPr>
        <p:grpSpPr>
          <a:xfrm>
            <a:off x="6574080" y="3633841"/>
            <a:ext cx="5139841" cy="2819922"/>
            <a:chOff x="0" y="0"/>
            <a:chExt cx="1052050" cy="577197"/>
          </a:xfrm>
        </p:grpSpPr>
        <p:sp>
          <p:nvSpPr>
            <p:cNvPr id="12" name="Freeform 12"/>
            <p:cNvSpPr/>
            <p:nvPr/>
          </p:nvSpPr>
          <p:spPr>
            <a:xfrm>
              <a:off x="0" y="0"/>
              <a:ext cx="1052050" cy="577197"/>
            </a:xfrm>
            <a:custGeom>
              <a:avLst/>
              <a:gdLst/>
              <a:ahLst/>
              <a:cxnLst/>
              <a:rect l="l" t="t" r="r" b="b"/>
              <a:pathLst>
                <a:path w="1052050" h="577197">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id="13" name="TextBox 13"/>
            <p:cNvSpPr txBox="1"/>
            <p:nvPr/>
          </p:nvSpPr>
          <p:spPr>
            <a:xfrm>
              <a:off x="0" y="-38100"/>
              <a:ext cx="1052050" cy="615297"/>
            </a:xfrm>
            <a:prstGeom prst="rect">
              <a:avLst/>
            </a:prstGeom>
          </p:spPr>
          <p:txBody>
            <a:bodyPr lIns="47086" tIns="47086" rIns="47086" bIns="47086" rtlCol="0" anchor="ctr"/>
            <a:lstStyle/>
            <a:p>
              <a:pPr algn="ctr">
                <a:lnSpc>
                  <a:spcPts val="2659"/>
                </a:lnSpc>
              </a:pPr>
              <a:endParaRPr/>
            </a:p>
          </p:txBody>
        </p:sp>
      </p:grpSp>
      <p:sp>
        <p:nvSpPr>
          <p:cNvPr id="14" name="Freeform 14"/>
          <p:cNvSpPr/>
          <p:nvPr/>
        </p:nvSpPr>
        <p:spPr>
          <a:xfrm>
            <a:off x="7172864" y="4167291"/>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15" name="Group 15"/>
          <p:cNvGrpSpPr/>
          <p:nvPr/>
        </p:nvGrpSpPr>
        <p:grpSpPr>
          <a:xfrm>
            <a:off x="7148926" y="4126254"/>
            <a:ext cx="1011607" cy="1011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18" name="Freeform 18"/>
          <p:cNvSpPr/>
          <p:nvPr/>
        </p:nvSpPr>
        <p:spPr>
          <a:xfrm>
            <a:off x="11930226" y="3044685"/>
            <a:ext cx="5572451" cy="3998234"/>
          </a:xfrm>
          <a:custGeom>
            <a:avLst/>
            <a:gdLst/>
            <a:ahLst/>
            <a:cxnLst/>
            <a:rect l="l" t="t" r="r" b="b"/>
            <a:pathLst>
              <a:path w="5572451" h="3998234">
                <a:moveTo>
                  <a:pt x="0" y="0"/>
                </a:moveTo>
                <a:lnTo>
                  <a:pt x="5572451" y="0"/>
                </a:lnTo>
                <a:lnTo>
                  <a:pt x="5572451" y="3998234"/>
                </a:lnTo>
                <a:lnTo>
                  <a:pt x="0" y="3998234"/>
                </a:lnTo>
                <a:lnTo>
                  <a:pt x="0" y="0"/>
                </a:lnTo>
                <a:close/>
              </a:path>
            </a:pathLst>
          </a:custGeom>
          <a:blipFill>
            <a:blip r:embed="rId2">
              <a:alphaModFix amt="50000"/>
            </a:blip>
            <a:stretch>
              <a:fillRect/>
            </a:stretch>
          </a:blipFill>
        </p:spPr>
      </p:sp>
      <p:grpSp>
        <p:nvGrpSpPr>
          <p:cNvPr id="19" name="Group 19"/>
          <p:cNvGrpSpPr/>
          <p:nvPr/>
        </p:nvGrpSpPr>
        <p:grpSpPr>
          <a:xfrm>
            <a:off x="12146531" y="3633841"/>
            <a:ext cx="5139841" cy="2819922"/>
            <a:chOff x="0" y="0"/>
            <a:chExt cx="1052050" cy="577197"/>
          </a:xfrm>
        </p:grpSpPr>
        <p:sp>
          <p:nvSpPr>
            <p:cNvPr id="20" name="Freeform 20"/>
            <p:cNvSpPr/>
            <p:nvPr/>
          </p:nvSpPr>
          <p:spPr>
            <a:xfrm>
              <a:off x="0" y="0"/>
              <a:ext cx="1052050" cy="577197"/>
            </a:xfrm>
            <a:custGeom>
              <a:avLst/>
              <a:gdLst/>
              <a:ahLst/>
              <a:cxnLst/>
              <a:rect l="l" t="t" r="r" b="b"/>
              <a:pathLst>
                <a:path w="1052050" h="577197">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id="21" name="TextBox 21"/>
            <p:cNvSpPr txBox="1"/>
            <p:nvPr/>
          </p:nvSpPr>
          <p:spPr>
            <a:xfrm>
              <a:off x="0" y="-38100"/>
              <a:ext cx="1052050" cy="615297"/>
            </a:xfrm>
            <a:prstGeom prst="rect">
              <a:avLst/>
            </a:prstGeom>
          </p:spPr>
          <p:txBody>
            <a:bodyPr lIns="47086" tIns="47086" rIns="47086" bIns="47086" rtlCol="0" anchor="ctr"/>
            <a:lstStyle/>
            <a:p>
              <a:pPr algn="ctr">
                <a:lnSpc>
                  <a:spcPts val="2659"/>
                </a:lnSpc>
              </a:pPr>
              <a:endParaRPr/>
            </a:p>
          </p:txBody>
        </p:sp>
      </p:grpSp>
      <p:sp>
        <p:nvSpPr>
          <p:cNvPr id="22" name="Freeform 22"/>
          <p:cNvSpPr/>
          <p:nvPr/>
        </p:nvSpPr>
        <p:spPr>
          <a:xfrm>
            <a:off x="12745315" y="4167291"/>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23" name="Group 23"/>
          <p:cNvGrpSpPr/>
          <p:nvPr/>
        </p:nvGrpSpPr>
        <p:grpSpPr>
          <a:xfrm>
            <a:off x="12721377" y="4126254"/>
            <a:ext cx="1011607" cy="101160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26" name="Group 26"/>
          <p:cNvGrpSpPr/>
          <p:nvPr/>
        </p:nvGrpSpPr>
        <p:grpSpPr>
          <a:xfrm>
            <a:off x="1096242" y="7185794"/>
            <a:ext cx="4950613" cy="1272624"/>
            <a:chOff x="0" y="0"/>
            <a:chExt cx="1013318" cy="260488"/>
          </a:xfrm>
        </p:grpSpPr>
        <p:sp>
          <p:nvSpPr>
            <p:cNvPr id="27" name="Freeform 27"/>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28" name="TextBox 28"/>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29" name="Freeform 29"/>
          <p:cNvSpPr/>
          <p:nvPr/>
        </p:nvSpPr>
        <p:spPr>
          <a:xfrm>
            <a:off x="1269284" y="7342158"/>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30" name="Group 30"/>
          <p:cNvGrpSpPr/>
          <p:nvPr/>
        </p:nvGrpSpPr>
        <p:grpSpPr>
          <a:xfrm>
            <a:off x="1245346" y="7301121"/>
            <a:ext cx="1011607" cy="1011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2" name="TextBox 32"/>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3" name="Group 33"/>
          <p:cNvGrpSpPr/>
          <p:nvPr/>
        </p:nvGrpSpPr>
        <p:grpSpPr>
          <a:xfrm>
            <a:off x="6668693" y="7185794"/>
            <a:ext cx="4950613" cy="1272624"/>
            <a:chOff x="0" y="0"/>
            <a:chExt cx="1013318" cy="260488"/>
          </a:xfrm>
        </p:grpSpPr>
        <p:sp>
          <p:nvSpPr>
            <p:cNvPr id="34" name="Freeform 34"/>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35" name="TextBox 35"/>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36" name="Freeform 36"/>
          <p:cNvSpPr/>
          <p:nvPr/>
        </p:nvSpPr>
        <p:spPr>
          <a:xfrm>
            <a:off x="6841735" y="7342158"/>
            <a:ext cx="1026728" cy="1025445"/>
          </a:xfrm>
          <a:custGeom>
            <a:avLst/>
            <a:gdLst/>
            <a:ahLst/>
            <a:cxnLst/>
            <a:rect l="l" t="t" r="r" b="b"/>
            <a:pathLst>
              <a:path w="1026728" h="1025445">
                <a:moveTo>
                  <a:pt x="0" y="0"/>
                </a:moveTo>
                <a:lnTo>
                  <a:pt x="1026729" y="0"/>
                </a:lnTo>
                <a:lnTo>
                  <a:pt x="1026729" y="1025445"/>
                </a:lnTo>
                <a:lnTo>
                  <a:pt x="0" y="1025445"/>
                </a:lnTo>
                <a:lnTo>
                  <a:pt x="0" y="0"/>
                </a:lnTo>
                <a:close/>
              </a:path>
            </a:pathLst>
          </a:custGeom>
          <a:blipFill>
            <a:blip r:embed="rId3"/>
            <a:stretch>
              <a:fillRect/>
            </a:stretch>
          </a:blipFill>
        </p:spPr>
      </p:sp>
      <p:grpSp>
        <p:nvGrpSpPr>
          <p:cNvPr id="37" name="Group 37"/>
          <p:cNvGrpSpPr/>
          <p:nvPr/>
        </p:nvGrpSpPr>
        <p:grpSpPr>
          <a:xfrm>
            <a:off x="6817797" y="7301121"/>
            <a:ext cx="1011607" cy="101160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9" name="TextBox 39"/>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40" name="Group 40"/>
          <p:cNvGrpSpPr/>
          <p:nvPr/>
        </p:nvGrpSpPr>
        <p:grpSpPr>
          <a:xfrm>
            <a:off x="12241145" y="7185794"/>
            <a:ext cx="4950613" cy="1272624"/>
            <a:chOff x="0" y="0"/>
            <a:chExt cx="1013318" cy="260488"/>
          </a:xfrm>
        </p:grpSpPr>
        <p:sp>
          <p:nvSpPr>
            <p:cNvPr id="41" name="Freeform 41"/>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42" name="TextBox 42"/>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43" name="Freeform 43"/>
          <p:cNvSpPr/>
          <p:nvPr/>
        </p:nvSpPr>
        <p:spPr>
          <a:xfrm>
            <a:off x="12414187" y="7342158"/>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44" name="Group 44"/>
          <p:cNvGrpSpPr/>
          <p:nvPr/>
        </p:nvGrpSpPr>
        <p:grpSpPr>
          <a:xfrm>
            <a:off x="12390249" y="7301121"/>
            <a:ext cx="1011607" cy="101160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6" name="TextBox 46"/>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47" name="Freeform 47"/>
          <p:cNvSpPr/>
          <p:nvPr/>
        </p:nvSpPr>
        <p:spPr>
          <a:xfrm>
            <a:off x="7016927" y="7548235"/>
            <a:ext cx="613347" cy="473950"/>
          </a:xfrm>
          <a:custGeom>
            <a:avLst/>
            <a:gdLst/>
            <a:ahLst/>
            <a:cxnLst/>
            <a:rect l="l" t="t" r="r" b="b"/>
            <a:pathLst>
              <a:path w="613347" h="473950">
                <a:moveTo>
                  <a:pt x="0" y="0"/>
                </a:moveTo>
                <a:lnTo>
                  <a:pt x="613348" y="0"/>
                </a:lnTo>
                <a:lnTo>
                  <a:pt x="613348" y="473950"/>
                </a:lnTo>
                <a:lnTo>
                  <a:pt x="0" y="473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8" name="Freeform 48"/>
          <p:cNvSpPr/>
          <p:nvPr/>
        </p:nvSpPr>
        <p:spPr>
          <a:xfrm>
            <a:off x="12659065" y="7529200"/>
            <a:ext cx="473975" cy="585812"/>
          </a:xfrm>
          <a:custGeom>
            <a:avLst/>
            <a:gdLst/>
            <a:ahLst/>
            <a:cxnLst/>
            <a:rect l="l" t="t" r="r" b="b"/>
            <a:pathLst>
              <a:path w="473975" h="585812">
                <a:moveTo>
                  <a:pt x="0" y="0"/>
                </a:moveTo>
                <a:lnTo>
                  <a:pt x="473975" y="0"/>
                </a:lnTo>
                <a:lnTo>
                  <a:pt x="473975" y="585812"/>
                </a:lnTo>
                <a:lnTo>
                  <a:pt x="0" y="5858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9" name="Freeform 49"/>
          <p:cNvSpPr/>
          <p:nvPr/>
        </p:nvSpPr>
        <p:spPr>
          <a:xfrm>
            <a:off x="1548761" y="7506774"/>
            <a:ext cx="467773" cy="556872"/>
          </a:xfrm>
          <a:custGeom>
            <a:avLst/>
            <a:gdLst/>
            <a:ahLst/>
            <a:cxnLst/>
            <a:rect l="l" t="t" r="r" b="b"/>
            <a:pathLst>
              <a:path w="467773" h="556872">
                <a:moveTo>
                  <a:pt x="0" y="0"/>
                </a:moveTo>
                <a:lnTo>
                  <a:pt x="467773" y="0"/>
                </a:lnTo>
                <a:lnTo>
                  <a:pt x="467773" y="556873"/>
                </a:lnTo>
                <a:lnTo>
                  <a:pt x="0" y="5568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0" name="Freeform 50"/>
          <p:cNvSpPr/>
          <p:nvPr/>
        </p:nvSpPr>
        <p:spPr>
          <a:xfrm>
            <a:off x="7493634" y="4495480"/>
            <a:ext cx="385188" cy="385188"/>
          </a:xfrm>
          <a:custGeom>
            <a:avLst/>
            <a:gdLst/>
            <a:ahLst/>
            <a:cxnLst/>
            <a:rect l="l" t="t" r="r" b="b"/>
            <a:pathLst>
              <a:path w="385188" h="385188">
                <a:moveTo>
                  <a:pt x="0" y="0"/>
                </a:moveTo>
                <a:lnTo>
                  <a:pt x="385187" y="0"/>
                </a:lnTo>
                <a:lnTo>
                  <a:pt x="385187" y="385187"/>
                </a:lnTo>
                <a:lnTo>
                  <a:pt x="0" y="3851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1" name="Freeform 51"/>
          <p:cNvSpPr/>
          <p:nvPr/>
        </p:nvSpPr>
        <p:spPr>
          <a:xfrm>
            <a:off x="1942279" y="4495480"/>
            <a:ext cx="353733" cy="397859"/>
          </a:xfrm>
          <a:custGeom>
            <a:avLst/>
            <a:gdLst/>
            <a:ahLst/>
            <a:cxnLst/>
            <a:rect l="l" t="t" r="r" b="b"/>
            <a:pathLst>
              <a:path w="353733" h="397859">
                <a:moveTo>
                  <a:pt x="0" y="0"/>
                </a:moveTo>
                <a:lnTo>
                  <a:pt x="353733" y="0"/>
                </a:lnTo>
                <a:lnTo>
                  <a:pt x="353733" y="397859"/>
                </a:lnTo>
                <a:lnTo>
                  <a:pt x="0" y="39785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2" name="Freeform 52"/>
          <p:cNvSpPr/>
          <p:nvPr/>
        </p:nvSpPr>
        <p:spPr>
          <a:xfrm>
            <a:off x="12977985" y="4410953"/>
            <a:ext cx="498392" cy="442210"/>
          </a:xfrm>
          <a:custGeom>
            <a:avLst/>
            <a:gdLst/>
            <a:ahLst/>
            <a:cxnLst/>
            <a:rect l="l" t="t" r="r" b="b"/>
            <a:pathLst>
              <a:path w="498392" h="442210">
                <a:moveTo>
                  <a:pt x="0" y="0"/>
                </a:moveTo>
                <a:lnTo>
                  <a:pt x="498392" y="0"/>
                </a:lnTo>
                <a:lnTo>
                  <a:pt x="498392" y="442210"/>
                </a:lnTo>
                <a:lnTo>
                  <a:pt x="0" y="4422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53" name="TextBox 53"/>
          <p:cNvSpPr txBox="1"/>
          <p:nvPr/>
        </p:nvSpPr>
        <p:spPr>
          <a:xfrm>
            <a:off x="3024244" y="4366469"/>
            <a:ext cx="2895380" cy="871353"/>
          </a:xfrm>
          <a:prstGeom prst="rect">
            <a:avLst/>
          </a:prstGeom>
        </p:spPr>
        <p:txBody>
          <a:bodyPr lIns="0" tIns="0" rIns="0" bIns="0" rtlCol="0" anchor="t">
            <a:spAutoFit/>
          </a:bodyPr>
          <a:lstStyle/>
          <a:p>
            <a:pPr algn="l">
              <a:lnSpc>
                <a:spcPts val="3422"/>
              </a:lnSpc>
              <a:spcBef>
                <a:spcPct val="0"/>
              </a:spcBef>
            </a:pPr>
            <a:r>
              <a:rPr lang="en-US" sz="2444">
                <a:solidFill>
                  <a:srgbClr val="3A6AD6"/>
                </a:solidFill>
                <a:latin typeface="Poppins Bold"/>
                <a:ea typeface="Poppins Bold"/>
                <a:cs typeface="Poppins Bold"/>
                <a:sym typeface="Poppins Bold"/>
              </a:rPr>
              <a:t>Use Strong Encryption</a:t>
            </a:r>
          </a:p>
        </p:txBody>
      </p:sp>
      <p:sp>
        <p:nvSpPr>
          <p:cNvPr id="54" name="TextBox 54"/>
          <p:cNvSpPr txBox="1"/>
          <p:nvPr/>
        </p:nvSpPr>
        <p:spPr>
          <a:xfrm>
            <a:off x="8637742" y="4321383"/>
            <a:ext cx="2363995" cy="871353"/>
          </a:xfrm>
          <a:prstGeom prst="rect">
            <a:avLst/>
          </a:prstGeom>
        </p:spPr>
        <p:txBody>
          <a:bodyPr lIns="0" tIns="0" rIns="0" bIns="0" rtlCol="0" anchor="t">
            <a:spAutoFit/>
          </a:bodyPr>
          <a:lstStyle/>
          <a:p>
            <a:pPr algn="l">
              <a:lnSpc>
                <a:spcPts val="3422"/>
              </a:lnSpc>
              <a:spcBef>
                <a:spcPct val="0"/>
              </a:spcBef>
            </a:pPr>
            <a:r>
              <a:rPr lang="en-US" sz="2444">
                <a:solidFill>
                  <a:srgbClr val="3A6AD6"/>
                </a:solidFill>
                <a:latin typeface="Poppins Bold"/>
                <a:ea typeface="Poppins Bold"/>
                <a:cs typeface="Poppins Bold"/>
                <a:sym typeface="Poppins Bold"/>
              </a:rPr>
              <a:t>Network Segmentation</a:t>
            </a:r>
          </a:p>
        </p:txBody>
      </p:sp>
      <p:sp>
        <p:nvSpPr>
          <p:cNvPr id="55" name="TextBox 55"/>
          <p:cNvSpPr txBox="1"/>
          <p:nvPr/>
        </p:nvSpPr>
        <p:spPr>
          <a:xfrm>
            <a:off x="14172093" y="4321383"/>
            <a:ext cx="2627453" cy="871353"/>
          </a:xfrm>
          <a:prstGeom prst="rect">
            <a:avLst/>
          </a:prstGeom>
        </p:spPr>
        <p:txBody>
          <a:bodyPr lIns="0" tIns="0" rIns="0" bIns="0" rtlCol="0" anchor="t">
            <a:spAutoFit/>
          </a:bodyPr>
          <a:lstStyle/>
          <a:p>
            <a:pPr algn="l">
              <a:lnSpc>
                <a:spcPts val="3422"/>
              </a:lnSpc>
              <a:spcBef>
                <a:spcPct val="0"/>
              </a:spcBef>
            </a:pPr>
            <a:r>
              <a:rPr lang="en-US" sz="2444">
                <a:solidFill>
                  <a:srgbClr val="3A6AD6"/>
                </a:solidFill>
                <a:latin typeface="Poppins Bold"/>
                <a:ea typeface="Poppins Bold"/>
                <a:cs typeface="Poppins Bold"/>
                <a:sym typeface="Poppins Bold"/>
              </a:rPr>
              <a:t>Strong Authentication</a:t>
            </a:r>
          </a:p>
        </p:txBody>
      </p:sp>
      <p:sp>
        <p:nvSpPr>
          <p:cNvPr id="56" name="TextBox 56"/>
          <p:cNvSpPr txBox="1"/>
          <p:nvPr/>
        </p:nvSpPr>
        <p:spPr>
          <a:xfrm>
            <a:off x="2597866" y="7402600"/>
            <a:ext cx="3448990" cy="872029"/>
          </a:xfrm>
          <a:prstGeom prst="rect">
            <a:avLst/>
          </a:prstGeom>
        </p:spPr>
        <p:txBody>
          <a:bodyPr lIns="0" tIns="0" rIns="0" bIns="0" rtlCol="0" anchor="t">
            <a:spAutoFit/>
          </a:bodyPr>
          <a:lstStyle/>
          <a:p>
            <a:pPr algn="l">
              <a:lnSpc>
                <a:spcPts val="3422"/>
              </a:lnSpc>
              <a:spcBef>
                <a:spcPct val="0"/>
              </a:spcBef>
            </a:pPr>
            <a:r>
              <a:rPr lang="en-US" sz="2444">
                <a:solidFill>
                  <a:srgbClr val="3B3B3B"/>
                </a:solidFill>
                <a:latin typeface="Poppins"/>
                <a:ea typeface="Poppins"/>
                <a:cs typeface="Poppins"/>
                <a:sym typeface="Poppins"/>
              </a:rPr>
              <a:t>Regular Software Updates</a:t>
            </a:r>
          </a:p>
        </p:txBody>
      </p:sp>
      <p:sp>
        <p:nvSpPr>
          <p:cNvPr id="57" name="TextBox 57"/>
          <p:cNvSpPr txBox="1"/>
          <p:nvPr/>
        </p:nvSpPr>
        <p:spPr>
          <a:xfrm>
            <a:off x="8170317" y="7595295"/>
            <a:ext cx="3448990" cy="443066"/>
          </a:xfrm>
          <a:prstGeom prst="rect">
            <a:avLst/>
          </a:prstGeom>
        </p:spPr>
        <p:txBody>
          <a:bodyPr lIns="0" tIns="0" rIns="0" bIns="0" rtlCol="0" anchor="t">
            <a:spAutoFit/>
          </a:bodyPr>
          <a:lstStyle/>
          <a:p>
            <a:pPr algn="l">
              <a:lnSpc>
                <a:spcPts val="3422"/>
              </a:lnSpc>
              <a:spcBef>
                <a:spcPct val="0"/>
              </a:spcBef>
            </a:pPr>
            <a:r>
              <a:rPr lang="en-US" sz="2444">
                <a:solidFill>
                  <a:srgbClr val="3B3B3B"/>
                </a:solidFill>
                <a:latin typeface="Poppins"/>
                <a:ea typeface="Poppins"/>
                <a:cs typeface="Poppins"/>
                <a:sym typeface="Poppins"/>
              </a:rPr>
              <a:t>Device Management</a:t>
            </a:r>
          </a:p>
        </p:txBody>
      </p:sp>
      <p:sp>
        <p:nvSpPr>
          <p:cNvPr id="58" name="TextBox 58"/>
          <p:cNvSpPr txBox="1"/>
          <p:nvPr/>
        </p:nvSpPr>
        <p:spPr>
          <a:xfrm>
            <a:off x="13576697" y="7595295"/>
            <a:ext cx="3448990" cy="443066"/>
          </a:xfrm>
          <a:prstGeom prst="rect">
            <a:avLst/>
          </a:prstGeom>
        </p:spPr>
        <p:txBody>
          <a:bodyPr lIns="0" tIns="0" rIns="0" bIns="0" rtlCol="0" anchor="t">
            <a:spAutoFit/>
          </a:bodyPr>
          <a:lstStyle/>
          <a:p>
            <a:pPr algn="l">
              <a:lnSpc>
                <a:spcPts val="3422"/>
              </a:lnSpc>
              <a:spcBef>
                <a:spcPct val="0"/>
              </a:spcBef>
            </a:pPr>
            <a:r>
              <a:rPr lang="en-US" sz="2444">
                <a:solidFill>
                  <a:srgbClr val="3B3B3B"/>
                </a:solidFill>
                <a:latin typeface="Poppins"/>
                <a:ea typeface="Poppins"/>
                <a:cs typeface="Poppins"/>
                <a:sym typeface="Poppins"/>
              </a:rPr>
              <a:t>Data Privacy </a:t>
            </a:r>
          </a:p>
        </p:txBody>
      </p:sp>
      <p:sp>
        <p:nvSpPr>
          <p:cNvPr id="59" name="TextBox 59"/>
          <p:cNvSpPr txBox="1"/>
          <p:nvPr/>
        </p:nvSpPr>
        <p:spPr>
          <a:xfrm>
            <a:off x="4078029" y="993635"/>
            <a:ext cx="10844537" cy="2384425"/>
          </a:xfrm>
          <a:prstGeom prst="rect">
            <a:avLst/>
          </a:prstGeom>
        </p:spPr>
        <p:txBody>
          <a:bodyPr lIns="0" tIns="0" rIns="0" bIns="0" rtlCol="0" anchor="t">
            <a:spAutoFit/>
          </a:bodyPr>
          <a:lstStyle/>
          <a:p>
            <a:pPr algn="ctr">
              <a:lnSpc>
                <a:spcPts val="9349"/>
              </a:lnSpc>
            </a:pPr>
            <a:r>
              <a:rPr lang="en-US" sz="8499">
                <a:solidFill>
                  <a:srgbClr val="3D3B3B"/>
                </a:solidFill>
                <a:latin typeface="Muli Heavy"/>
                <a:ea typeface="Muli Heavy"/>
                <a:cs typeface="Muli Heavy"/>
                <a:sym typeface="Muli Heavy"/>
              </a:rPr>
              <a:t>How To Secure IoT Network</a:t>
            </a:r>
          </a:p>
        </p:txBody>
      </p:sp>
      <p:sp>
        <p:nvSpPr>
          <p:cNvPr id="60" name="TextBox 60"/>
          <p:cNvSpPr txBox="1"/>
          <p:nvPr/>
        </p:nvSpPr>
        <p:spPr>
          <a:xfrm>
            <a:off x="4937986" y="-153392"/>
            <a:ext cx="7807329" cy="702144"/>
          </a:xfrm>
          <a:prstGeom prst="rect">
            <a:avLst/>
          </a:prstGeom>
        </p:spPr>
        <p:txBody>
          <a:bodyPr lIns="0" tIns="0" rIns="0" bIns="0" rtlCol="0" anchor="t">
            <a:spAutoFit/>
          </a:bodyPr>
          <a:lstStyle/>
          <a:p>
            <a:pPr algn="l">
              <a:lnSpc>
                <a:spcPts val="5499"/>
              </a:lnSpc>
            </a:pPr>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25982" y="800100"/>
            <a:ext cx="8428075" cy="8863965"/>
          </a:xfrm>
          <a:prstGeom prst="rect">
            <a:avLst/>
          </a:prstGeom>
        </p:spPr>
        <p:txBody>
          <a:bodyPr lIns="0" tIns="0" rIns="0" bIns="0" rtlCol="0" anchor="t">
            <a:spAutoFit/>
          </a:bodyPr>
          <a:lstStyle/>
          <a:p>
            <a:r>
              <a:rPr lang="en-US" sz="2400" b="1" dirty="0">
                <a:latin typeface="Roboto Mono" panose="00000009000000000000" pitchFamily="49" charset="0"/>
                <a:ea typeface="Roboto Mono" panose="00000009000000000000" pitchFamily="49" charset="0"/>
              </a:rPr>
              <a:t>Rivest-Shamir-Adleman (RSA)</a:t>
            </a:r>
            <a:endParaRPr lang="en-US" sz="2400" dirty="0">
              <a:latin typeface="Roboto Mono" panose="00000009000000000000" pitchFamily="49" charset="0"/>
              <a:ea typeface="Roboto Mono" panose="00000009000000000000" pitchFamily="49" charset="0"/>
            </a:endParaRPr>
          </a:p>
          <a:p>
            <a:pPr>
              <a:buFont typeface="Arial" panose="020B0604020202020204" pitchFamily="34" charset="0"/>
              <a:buChar char="•"/>
            </a:pPr>
            <a:r>
              <a:rPr lang="en-US" sz="2400" b="1" dirty="0">
                <a:latin typeface="Roboto Mono" panose="00000009000000000000" pitchFamily="49" charset="0"/>
                <a:ea typeface="Roboto Mono" panose="00000009000000000000" pitchFamily="49" charset="0"/>
              </a:rPr>
              <a:t>Type</a:t>
            </a:r>
            <a:r>
              <a:rPr lang="en-US" sz="2400" dirty="0">
                <a:latin typeface="Roboto Mono" panose="00000009000000000000" pitchFamily="49" charset="0"/>
                <a:ea typeface="Roboto Mono" panose="00000009000000000000" pitchFamily="49" charset="0"/>
              </a:rPr>
              <a:t>: Asymmetric Encryption</a:t>
            </a:r>
          </a:p>
          <a:p>
            <a:pPr>
              <a:buFont typeface="Arial" panose="020B0604020202020204" pitchFamily="34" charset="0"/>
              <a:buChar char="•"/>
            </a:pPr>
            <a:r>
              <a:rPr lang="en-US" sz="2400" b="1" dirty="0">
                <a:latin typeface="Roboto Mono" panose="00000009000000000000" pitchFamily="49" charset="0"/>
                <a:ea typeface="Roboto Mono" panose="00000009000000000000" pitchFamily="49" charset="0"/>
              </a:rPr>
              <a:t>Description</a:t>
            </a:r>
            <a:r>
              <a:rPr lang="en-US" sz="2400" dirty="0">
                <a:latin typeface="Roboto Mono" panose="00000009000000000000" pitchFamily="49" charset="0"/>
                <a:ea typeface="Roboto Mono" panose="00000009000000000000" pitchFamily="49" charset="0"/>
              </a:rPr>
              <a:t>: RSA is a widely used public-key cryptosystem that provides secure data transmission through encryption and decryption. It is particularly useful for secure key distribution and digital signatures but can be computationally intensive for IoT devices with limited resources.</a:t>
            </a:r>
          </a:p>
          <a:p>
            <a:pPr>
              <a:buFont typeface="Arial" panose="020B0604020202020204" pitchFamily="34" charset="0"/>
              <a:buChar char="•"/>
            </a:pPr>
            <a:r>
              <a:rPr lang="en-US" sz="2400" b="1" dirty="0">
                <a:latin typeface="Roboto Mono" panose="00000009000000000000" pitchFamily="49" charset="0"/>
                <a:ea typeface="Roboto Mono" panose="00000009000000000000" pitchFamily="49" charset="0"/>
              </a:rPr>
              <a:t>Use Case</a:t>
            </a:r>
            <a:r>
              <a:rPr lang="en-US" sz="2400" dirty="0">
                <a:latin typeface="Roboto Mono" panose="00000009000000000000" pitchFamily="49" charset="0"/>
                <a:ea typeface="Roboto Mono" panose="00000009000000000000" pitchFamily="49" charset="0"/>
              </a:rPr>
              <a:t>: Establishing secure communication channels and validating the authenticity of IoT devices.</a:t>
            </a:r>
          </a:p>
          <a:p>
            <a:pPr>
              <a:buFont typeface="Arial" panose="020B0604020202020204" pitchFamily="34" charset="0"/>
              <a:buChar char="•"/>
            </a:pPr>
            <a:endParaRPr lang="en-US" sz="2400" dirty="0">
              <a:latin typeface="Roboto Mono" panose="00000009000000000000" pitchFamily="49" charset="0"/>
              <a:ea typeface="Roboto Mono" panose="00000009000000000000" pitchFamily="49" charset="0"/>
            </a:endParaRPr>
          </a:p>
          <a:p>
            <a:r>
              <a:rPr lang="en-US" sz="2400" b="1" dirty="0">
                <a:latin typeface="Roboto Mono" panose="00000009000000000000" pitchFamily="49" charset="0"/>
                <a:ea typeface="Roboto Mono" panose="00000009000000000000" pitchFamily="49" charset="0"/>
              </a:rPr>
              <a:t>Digital Signature Algorithm (DSA)</a:t>
            </a:r>
            <a:endParaRPr lang="en-US" sz="2400" dirty="0">
              <a:latin typeface="Roboto Mono" panose="00000009000000000000" pitchFamily="49" charset="0"/>
              <a:ea typeface="Roboto Mono" panose="00000009000000000000" pitchFamily="49" charset="0"/>
            </a:endParaRPr>
          </a:p>
          <a:p>
            <a:pPr>
              <a:buFont typeface="Arial" panose="020B0604020202020204" pitchFamily="34" charset="0"/>
              <a:buChar char="•"/>
            </a:pPr>
            <a:r>
              <a:rPr lang="en-US" sz="2400" b="1" dirty="0">
                <a:latin typeface="Roboto Mono" panose="00000009000000000000" pitchFamily="49" charset="0"/>
                <a:ea typeface="Roboto Mono" panose="00000009000000000000" pitchFamily="49" charset="0"/>
              </a:rPr>
              <a:t>Type</a:t>
            </a:r>
            <a:r>
              <a:rPr lang="en-US" sz="2400" dirty="0">
                <a:latin typeface="Roboto Mono" panose="00000009000000000000" pitchFamily="49" charset="0"/>
                <a:ea typeface="Roboto Mono" panose="00000009000000000000" pitchFamily="49" charset="0"/>
              </a:rPr>
              <a:t>: Asymmetric Encryption</a:t>
            </a:r>
          </a:p>
          <a:p>
            <a:pPr>
              <a:buFont typeface="Arial" panose="020B0604020202020204" pitchFamily="34" charset="0"/>
              <a:buChar char="•"/>
            </a:pPr>
            <a:r>
              <a:rPr lang="en-US" sz="2400" b="1" dirty="0">
                <a:latin typeface="Roboto Mono" panose="00000009000000000000" pitchFamily="49" charset="0"/>
                <a:ea typeface="Roboto Mono" panose="00000009000000000000" pitchFamily="49" charset="0"/>
              </a:rPr>
              <a:t>Description</a:t>
            </a:r>
            <a:r>
              <a:rPr lang="en-US" sz="2400" dirty="0">
                <a:latin typeface="Roboto Mono" panose="00000009000000000000" pitchFamily="49" charset="0"/>
                <a:ea typeface="Roboto Mono" panose="00000009000000000000" pitchFamily="49" charset="0"/>
              </a:rPr>
              <a:t>: DSA is used for digital signatures, ensuring the authenticity and integrity of messages. It is effective in scenarios where verifying the sender's identity is crucial.</a:t>
            </a:r>
          </a:p>
          <a:p>
            <a:pPr>
              <a:buFont typeface="Arial" panose="020B0604020202020204" pitchFamily="34" charset="0"/>
              <a:buChar char="•"/>
            </a:pPr>
            <a:r>
              <a:rPr lang="en-US" sz="2400" b="1" dirty="0">
                <a:latin typeface="Roboto Mono" panose="00000009000000000000" pitchFamily="49" charset="0"/>
                <a:ea typeface="Roboto Mono" panose="00000009000000000000" pitchFamily="49" charset="0"/>
              </a:rPr>
              <a:t>Use Case</a:t>
            </a:r>
            <a:r>
              <a:rPr lang="en-US" sz="2400" dirty="0">
                <a:latin typeface="Roboto Mono" panose="00000009000000000000" pitchFamily="49" charset="0"/>
                <a:ea typeface="Roboto Mono" panose="00000009000000000000" pitchFamily="49" charset="0"/>
              </a:rPr>
              <a:t>: Validating firmware updates and ensuring the authenticity of commands sent to IoT devices.</a:t>
            </a:r>
          </a:p>
          <a:p>
            <a:pPr>
              <a:buFont typeface="Arial" panose="020B0604020202020204" pitchFamily="34" charset="0"/>
              <a:buChar char="•"/>
            </a:pPr>
            <a:endParaRPr lang="en-US" sz="2400" dirty="0">
              <a:latin typeface="Roboto Mono" panose="00000009000000000000" pitchFamily="49" charset="0"/>
              <a:ea typeface="Roboto Mono" panose="00000009000000000000" pitchFamily="49" charset="0"/>
            </a:endParaRPr>
          </a:p>
        </p:txBody>
      </p:sp>
      <p:grpSp>
        <p:nvGrpSpPr>
          <p:cNvPr id="3" name="Group 3"/>
          <p:cNvGrpSpPr/>
          <p:nvPr/>
        </p:nvGrpSpPr>
        <p:grpSpPr>
          <a:xfrm>
            <a:off x="1748412" y="2926014"/>
            <a:ext cx="5972877" cy="2598432"/>
            <a:chOff x="0" y="57150"/>
            <a:chExt cx="7963836" cy="3464575"/>
          </a:xfrm>
        </p:grpSpPr>
        <p:sp>
          <p:nvSpPr>
            <p:cNvPr id="4" name="TextBox 4"/>
            <p:cNvSpPr txBox="1"/>
            <p:nvPr/>
          </p:nvSpPr>
          <p:spPr>
            <a:xfrm>
              <a:off x="0" y="1931547"/>
              <a:ext cx="7963836" cy="1590178"/>
            </a:xfrm>
            <a:prstGeom prst="rect">
              <a:avLst/>
            </a:prstGeom>
          </p:spPr>
          <p:txBody>
            <a:bodyPr lIns="0" tIns="0" rIns="0" bIns="0" rtlCol="0" anchor="t">
              <a:spAutoFit/>
            </a:bodyPr>
            <a:lstStyle/>
            <a:p>
              <a:pPr algn="l">
                <a:lnSpc>
                  <a:spcPts val="9349"/>
                </a:lnSpc>
              </a:pPr>
              <a:r>
                <a:rPr lang="en-US" sz="8499" dirty="0">
                  <a:solidFill>
                    <a:srgbClr val="3D3B3B"/>
                  </a:solidFill>
                  <a:latin typeface="Muli Heavy"/>
                  <a:ea typeface="Muli Heavy"/>
                  <a:cs typeface="Muli Heavy"/>
                  <a:sym typeface="Muli Heavy"/>
                </a:rPr>
                <a:t>Algorithm</a:t>
              </a:r>
            </a:p>
          </p:txBody>
        </p:sp>
        <p:sp>
          <p:nvSpPr>
            <p:cNvPr id="5" name="TextBox 5"/>
            <p:cNvSpPr txBox="1"/>
            <p:nvPr/>
          </p:nvSpPr>
          <p:spPr>
            <a:xfrm>
              <a:off x="0" y="57150"/>
              <a:ext cx="7963836" cy="955241"/>
            </a:xfrm>
            <a:prstGeom prst="rect">
              <a:avLst/>
            </a:prstGeom>
          </p:spPr>
          <p:txBody>
            <a:bodyPr lIns="0" tIns="0" rIns="0" bIns="0" rtlCol="0" anchor="t">
              <a:spAutoFit/>
            </a:bodyPr>
            <a:lstStyle/>
            <a:p>
              <a:pPr algn="l">
                <a:lnSpc>
                  <a:spcPts val="5499"/>
                </a:lnSpc>
              </a:pPr>
              <a:endParaRPr/>
            </a:p>
          </p:txBody>
        </p:sp>
      </p:grpSp>
    </p:spTree>
    <p:extLst>
      <p:ext uri="{BB962C8B-B14F-4D97-AF65-F5344CB8AC3E}">
        <p14:creationId xmlns:p14="http://schemas.microsoft.com/office/powerpoint/2010/main" val="13991652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3B3B"/>
        </a:solidFill>
        <a:effectLst/>
      </p:bgPr>
    </p:bg>
    <p:spTree>
      <p:nvGrpSpPr>
        <p:cNvPr id="1" name=""/>
        <p:cNvGrpSpPr/>
        <p:nvPr/>
      </p:nvGrpSpPr>
      <p:grpSpPr>
        <a:xfrm>
          <a:off x="0" y="0"/>
          <a:ext cx="0" cy="0"/>
          <a:chOff x="0" y="0"/>
          <a:chExt cx="0" cy="0"/>
        </a:xfrm>
      </p:grpSpPr>
      <p:sp>
        <p:nvSpPr>
          <p:cNvPr id="2" name="Freeform 2"/>
          <p:cNvSpPr/>
          <p:nvPr/>
        </p:nvSpPr>
        <p:spPr>
          <a:xfrm>
            <a:off x="1355832" y="2366182"/>
            <a:ext cx="15576336" cy="5554635"/>
          </a:xfrm>
          <a:custGeom>
            <a:avLst/>
            <a:gdLst/>
            <a:ahLst/>
            <a:cxnLst/>
            <a:rect l="l" t="t" r="r" b="b"/>
            <a:pathLst>
              <a:path w="15576336" h="5554635">
                <a:moveTo>
                  <a:pt x="0" y="0"/>
                </a:moveTo>
                <a:lnTo>
                  <a:pt x="15576336" y="0"/>
                </a:lnTo>
                <a:lnTo>
                  <a:pt x="15576336" y="5554636"/>
                </a:lnTo>
                <a:lnTo>
                  <a:pt x="0" y="5554636"/>
                </a:lnTo>
                <a:lnTo>
                  <a:pt x="0" y="0"/>
                </a:lnTo>
                <a:close/>
              </a:path>
            </a:pathLst>
          </a:custGeom>
          <a:blipFill>
            <a:blip r:embed="rId2"/>
            <a:stretch>
              <a:fillRect/>
            </a:stretch>
          </a:blipFill>
        </p:spPr>
      </p:sp>
    </p:spTree>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BC372D"/>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451984" y="1605636"/>
            <a:ext cx="8331897" cy="936107"/>
          </a:xfrm>
          <a:prstGeom prst="rect">
            <a:avLst/>
          </a:prstGeom>
        </p:spPr>
        <p:txBody>
          <a:bodyPr lIns="0" tIns="0" rIns="0" bIns="0" rtlCol="0" anchor="t">
            <a:spAutoFit/>
          </a:bodyPr>
          <a:lstStyle/>
          <a:p>
            <a:pPr algn="l">
              <a:lnSpc>
                <a:spcPts val="7728"/>
              </a:lnSpc>
              <a:spcBef>
                <a:spcPct val="0"/>
              </a:spcBef>
            </a:pPr>
            <a:r>
              <a:rPr lang="en-US" sz="5520">
                <a:solidFill>
                  <a:srgbClr val="051D40"/>
                </a:solidFill>
                <a:latin typeface="Open Sans Extra Bold"/>
                <a:ea typeface="Open Sans Extra Bold"/>
                <a:cs typeface="Open Sans Extra Bold"/>
                <a:sym typeface="Open Sans Extra Bold"/>
              </a:rPr>
              <a:t>Future Developments</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BC372D"/>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4962088"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Enhanced Security Solutions</a:t>
            </a:r>
          </a:p>
        </p:txBody>
      </p:sp>
      <p:sp>
        <p:nvSpPr>
          <p:cNvPr id="12" name="Freeform 12"/>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663160" y="4022734"/>
            <a:ext cx="5480840"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Interoperability and Standards</a:t>
            </a:r>
          </a:p>
        </p:txBody>
      </p:sp>
      <p:sp>
        <p:nvSpPr>
          <p:cNvPr id="14" name="Freeform 14"/>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Edge Computing</a:t>
            </a:r>
          </a:p>
        </p:txBody>
      </p:sp>
      <p:sp>
        <p:nvSpPr>
          <p:cNvPr id="16" name="Freeform 16"/>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5G and Beyond</a:t>
            </a:r>
          </a:p>
        </p:txBody>
      </p:sp>
      <p:sp>
        <p:nvSpPr>
          <p:cNvPr id="18" name="Freeform 18"/>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3663160" y="5898715"/>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Energy Efficiency</a:t>
            </a:r>
          </a:p>
        </p:txBody>
      </p:sp>
      <p:sp>
        <p:nvSpPr>
          <p:cNvPr id="20" name="Freeform 20"/>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3663160" y="6524221"/>
            <a:ext cx="6445679"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AI and Machine Learning Integration</a:t>
            </a:r>
          </a:p>
        </p:txBody>
      </p:sp>
      <p:sp>
        <p:nvSpPr>
          <p:cNvPr id="22" name="Freeform 22"/>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3663160" y="7149458"/>
            <a:ext cx="581800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Ethical and Regulatory Advances</a:t>
            </a:r>
          </a:p>
        </p:txBody>
      </p:sp>
      <p:sp>
        <p:nvSpPr>
          <p:cNvPr id="24" name="Freeform 24"/>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TextBox 25"/>
          <p:cNvSpPr txBox="1"/>
          <p:nvPr/>
        </p:nvSpPr>
        <p:spPr>
          <a:xfrm>
            <a:off x="3663160" y="7774965"/>
            <a:ext cx="520740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Integration with Blockchain</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217189" y="-1149096"/>
            <a:ext cx="5121120" cy="10407396"/>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233475" r="-112855" b="-37032"/>
              </a:stretch>
            </a:blipFill>
          </p:spPr>
        </p:sp>
      </p:grpSp>
      <p:grpSp>
        <p:nvGrpSpPr>
          <p:cNvPr id="5" name="Group 5"/>
          <p:cNvGrpSpPr/>
          <p:nvPr/>
        </p:nvGrpSpPr>
        <p:grpSpPr>
          <a:xfrm>
            <a:off x="1569248" y="1276597"/>
            <a:ext cx="7574752" cy="7733807"/>
            <a:chOff x="0" y="0"/>
            <a:chExt cx="10099669" cy="10311742"/>
          </a:xfrm>
        </p:grpSpPr>
        <p:sp>
          <p:nvSpPr>
            <p:cNvPr id="6" name="TextBox 6"/>
            <p:cNvSpPr txBox="1"/>
            <p:nvPr/>
          </p:nvSpPr>
          <p:spPr>
            <a:xfrm>
              <a:off x="0" y="2396986"/>
              <a:ext cx="10099669" cy="7242007"/>
            </a:xfrm>
            <a:prstGeom prst="rect">
              <a:avLst/>
            </a:prstGeom>
          </p:spPr>
          <p:txBody>
            <a:bodyPr lIns="0" tIns="0" rIns="0" bIns="0" rtlCol="0" anchor="t">
              <a:spAutoFit/>
            </a:bodyPr>
            <a:lstStyle/>
            <a:p>
              <a:pPr algn="l">
                <a:lnSpc>
                  <a:spcPts val="3098"/>
                </a:lnSpc>
              </a:pPr>
              <a:r>
                <a:rPr lang="en-US" sz="2065" spc="-20">
                  <a:solidFill>
                    <a:srgbClr val="010101"/>
                  </a:solidFill>
                  <a:latin typeface="Roboto Mono"/>
                  <a:ea typeface="Roboto Mono"/>
                  <a:cs typeface="Roboto Mono"/>
                  <a:sym typeface="Roboto Mono"/>
                </a:rPr>
                <a:t>1. IoT is poised to transform industries by enabling smarter and more connected systems.</a:t>
              </a:r>
            </a:p>
            <a:p>
              <a:pPr algn="l">
                <a:lnSpc>
                  <a:spcPts val="3098"/>
                </a:lnSpc>
              </a:pPr>
              <a:r>
                <a:rPr lang="en-US" sz="2065" spc="-20">
                  <a:solidFill>
                    <a:srgbClr val="010101"/>
                  </a:solidFill>
                  <a:latin typeface="Roboto Mono"/>
                  <a:ea typeface="Roboto Mono"/>
                  <a:cs typeface="Roboto Mono"/>
                  <a:sym typeface="Roboto Mono"/>
                </a:rPr>
                <a:t>2. Significant challenges remain, including security vulnerabilities, data protection, and privacy issues.</a:t>
              </a:r>
            </a:p>
            <a:p>
              <a:pPr algn="l">
                <a:lnSpc>
                  <a:spcPts val="3098"/>
                </a:lnSpc>
              </a:pPr>
              <a:r>
                <a:rPr lang="en-US" sz="2065" spc="-20">
                  <a:solidFill>
                    <a:srgbClr val="010101"/>
                  </a:solidFill>
                  <a:latin typeface="Roboto Mono"/>
                  <a:ea typeface="Roboto Mono"/>
                  <a:cs typeface="Roboto Mono"/>
                  <a:sym typeface="Roboto Mono"/>
                </a:rPr>
                <a:t>3. The lack of universal standards and difficulties in managing large-scale networks hinder progress.</a:t>
              </a:r>
            </a:p>
            <a:p>
              <a:pPr algn="l">
                <a:lnSpc>
                  <a:spcPts val="3098"/>
                </a:lnSpc>
              </a:pPr>
              <a:r>
                <a:rPr lang="en-US" sz="2065" spc="-20">
                  <a:solidFill>
                    <a:srgbClr val="010101"/>
                  </a:solidFill>
                  <a:latin typeface="Roboto Mono"/>
                  <a:ea typeface="Roboto Mono"/>
                  <a:cs typeface="Roboto Mono"/>
                  <a:sym typeface="Roboto Mono"/>
                </a:rPr>
                <a:t>4. Future advancements in security, AI, edge computing, 5G, and blockchain are crucial for overcoming current challenges.</a:t>
              </a:r>
            </a:p>
            <a:p>
              <a:pPr algn="l">
                <a:lnSpc>
                  <a:spcPts val="3098"/>
                </a:lnSpc>
              </a:pPr>
              <a:r>
                <a:rPr lang="en-US" sz="2065" spc="-20">
                  <a:solidFill>
                    <a:srgbClr val="010101"/>
                  </a:solidFill>
                  <a:latin typeface="Roboto Mono"/>
                  <a:ea typeface="Roboto Mono"/>
                  <a:cs typeface="Roboto Mono"/>
                  <a:sym typeface="Roboto Mono"/>
                </a:rPr>
                <a:t>5. Successfully addressing these challenges will allow IoT to reach its full potential, enhancing innovation and quality of life.</a:t>
              </a:r>
            </a:p>
          </p:txBody>
        </p:sp>
        <p:sp>
          <p:nvSpPr>
            <p:cNvPr id="7" name="TextBox 7"/>
            <p:cNvSpPr txBox="1"/>
            <p:nvPr/>
          </p:nvSpPr>
          <p:spPr>
            <a:xfrm>
              <a:off x="0" y="47625"/>
              <a:ext cx="10099669" cy="964142"/>
            </a:xfrm>
            <a:prstGeom prst="rect">
              <a:avLst/>
            </a:prstGeom>
          </p:spPr>
          <p:txBody>
            <a:bodyPr lIns="0" tIns="0" rIns="0" bIns="0" rtlCol="0" anchor="t">
              <a:spAutoFit/>
            </a:bodyPr>
            <a:lstStyle/>
            <a:p>
              <a:pPr algn="l">
                <a:lnSpc>
                  <a:spcPts val="5500"/>
                </a:lnSpc>
              </a:pPr>
              <a:r>
                <a:rPr lang="en-US" sz="5000">
                  <a:solidFill>
                    <a:srgbClr val="CB0E49"/>
                  </a:solidFill>
                  <a:latin typeface="Roboto Mono"/>
                  <a:ea typeface="Roboto Mono"/>
                  <a:cs typeface="Roboto Mono"/>
                  <a:sym typeface="Roboto Mono"/>
                </a:rPr>
                <a:t>Conclusion</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659015" y="1076325"/>
            <a:ext cx="7848753"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References</a:t>
            </a:r>
          </a:p>
        </p:txBody>
      </p:sp>
      <p:sp>
        <p:nvSpPr>
          <p:cNvPr id="6" name="TextBox 6"/>
          <p:cNvSpPr txBox="1"/>
          <p:nvPr/>
        </p:nvSpPr>
        <p:spPr>
          <a:xfrm>
            <a:off x="8659015" y="2367749"/>
            <a:ext cx="8600285" cy="7614285"/>
          </a:xfrm>
          <a:prstGeom prst="rect">
            <a:avLst/>
          </a:prstGeom>
        </p:spPr>
        <p:txBody>
          <a:bodyPr lIns="0" tIns="0" rIns="0" bIns="0" rtlCol="0" anchor="t">
            <a:spAutoFit/>
          </a:bodyPr>
          <a:lstStyle/>
          <a:p>
            <a:pPr algn="l">
              <a:lnSpc>
                <a:spcPts val="2430"/>
              </a:lnSpc>
            </a:pPr>
            <a:r>
              <a:rPr lang="en-US" sz="1800" spc="107">
                <a:solidFill>
                  <a:srgbClr val="000000"/>
                </a:solidFill>
                <a:latin typeface="DM Sans"/>
                <a:ea typeface="DM Sans"/>
                <a:cs typeface="DM Sans"/>
                <a:sym typeface="DM Sans"/>
              </a:rPr>
              <a:t>Pargaonkar, Shravan. "A Review of Software Quality Models: A Comprehensive Analysis." Journal of Science &amp; Technology 1.1 (2020): 40-53. </a:t>
            </a:r>
          </a:p>
          <a:p>
            <a:pPr algn="l">
              <a:lnSpc>
                <a:spcPts val="2430"/>
              </a:lnSpc>
            </a:pPr>
            <a:endParaRPr lang="en-US" sz="1800" spc="107">
              <a:solidFill>
                <a:srgbClr val="000000"/>
              </a:solidFill>
              <a:latin typeface="DM Sans"/>
              <a:ea typeface="DM Sans"/>
              <a:cs typeface="DM Sans"/>
              <a:sym typeface="DM Sans"/>
            </a:endParaRPr>
          </a:p>
          <a:p>
            <a:pPr algn="l">
              <a:lnSpc>
                <a:spcPts val="2430"/>
              </a:lnSpc>
            </a:pPr>
            <a:r>
              <a:rPr lang="en-US" sz="1800" spc="107">
                <a:solidFill>
                  <a:srgbClr val="000000"/>
                </a:solidFill>
                <a:latin typeface="DM Sans"/>
                <a:ea typeface="DM Sans"/>
                <a:cs typeface="DM Sans"/>
                <a:sym typeface="DM Sans"/>
              </a:rPr>
              <a:t>Ding, Liang, et al. "Understanding and improving lexical choice in non-autoregressive translation." arXiv preprint arXiv:2012.14583 (2020).</a:t>
            </a:r>
          </a:p>
          <a:p>
            <a:pPr algn="l">
              <a:lnSpc>
                <a:spcPts val="2430"/>
              </a:lnSpc>
            </a:pPr>
            <a:endParaRPr lang="en-US" sz="1800" spc="107">
              <a:solidFill>
                <a:srgbClr val="000000"/>
              </a:solidFill>
              <a:latin typeface="DM Sans"/>
              <a:ea typeface="DM Sans"/>
              <a:cs typeface="DM Sans"/>
              <a:sym typeface="DM Sans"/>
            </a:endParaRPr>
          </a:p>
          <a:p>
            <a:pPr algn="l">
              <a:lnSpc>
                <a:spcPts val="2430"/>
              </a:lnSpc>
            </a:pPr>
            <a:r>
              <a:rPr lang="en-US" sz="1800" spc="107">
                <a:solidFill>
                  <a:srgbClr val="000000"/>
                </a:solidFill>
                <a:latin typeface="DM Sans"/>
                <a:ea typeface="DM Sans"/>
                <a:cs typeface="DM Sans"/>
                <a:sym typeface="DM Sans"/>
              </a:rPr>
              <a:t>Vyas, Bhuman. "Java in Action: AI for Fraud Detection and Prevention." International Journal of Scientific Research in Computer Science, Engineering and Information Technology (2023): 58-69.</a:t>
            </a:r>
          </a:p>
          <a:p>
            <a:pPr algn="l">
              <a:lnSpc>
                <a:spcPts val="2430"/>
              </a:lnSpc>
            </a:pPr>
            <a:endParaRPr lang="en-US" sz="1800" spc="107">
              <a:solidFill>
                <a:srgbClr val="000000"/>
              </a:solidFill>
              <a:latin typeface="DM Sans"/>
              <a:ea typeface="DM Sans"/>
              <a:cs typeface="DM Sans"/>
              <a:sym typeface="DM Sans"/>
            </a:endParaRPr>
          </a:p>
          <a:p>
            <a:pPr algn="l">
              <a:lnSpc>
                <a:spcPts val="2430"/>
              </a:lnSpc>
            </a:pPr>
            <a:r>
              <a:rPr lang="en-US" sz="1800" spc="107">
                <a:solidFill>
                  <a:srgbClr val="000000"/>
                </a:solidFill>
                <a:latin typeface="DM Sans"/>
                <a:ea typeface="DM Sans"/>
                <a:cs typeface="DM Sans"/>
                <a:sym typeface="DM Sans"/>
              </a:rPr>
              <a:t>Reddy, Surendranadha Reddy Byrapu, and Surendranadha Reddy. "Large Scale Data Influences Based on Financial Landscape Using Big Data." Tuijin Jishu/Journal of Propulsion Technology 44.4 (2023): 3862-3870.</a:t>
            </a:r>
          </a:p>
          <a:p>
            <a:pPr algn="l">
              <a:lnSpc>
                <a:spcPts val="2430"/>
              </a:lnSpc>
            </a:pPr>
            <a:endParaRPr lang="en-US" sz="1800" spc="107">
              <a:solidFill>
                <a:srgbClr val="000000"/>
              </a:solidFill>
              <a:latin typeface="DM Sans"/>
              <a:ea typeface="DM Sans"/>
              <a:cs typeface="DM Sans"/>
              <a:sym typeface="DM Sans"/>
            </a:endParaRPr>
          </a:p>
          <a:p>
            <a:pPr algn="l">
              <a:lnSpc>
                <a:spcPts val="2430"/>
              </a:lnSpc>
            </a:pPr>
            <a:r>
              <a:rPr lang="en-US" sz="1800" spc="107">
                <a:solidFill>
                  <a:srgbClr val="000000"/>
                </a:solidFill>
                <a:latin typeface="DM Sans"/>
                <a:ea typeface="DM Sans"/>
                <a:cs typeface="DM Sans"/>
                <a:sym typeface="DM Sans"/>
              </a:rPr>
              <a:t>Singh, Amarjeet, et al. "Improving Business Deliveries using Continuous Integration and Continuous Delivery using Jenkins and an Advanced Version Control System for Microservices-based system." 2022 5th International Conference on Multimedia, Signal Processing and Communication Technologies (IMPACT). IEEE, 2022.</a:t>
            </a:r>
          </a:p>
          <a:p>
            <a:pPr algn="l">
              <a:lnSpc>
                <a:spcPts val="2430"/>
              </a:lnSpc>
            </a:pPr>
            <a:endParaRPr lang="en-US" sz="1800" spc="107">
              <a:solidFill>
                <a:srgbClr val="000000"/>
              </a:solidFill>
              <a:latin typeface="DM Sans"/>
              <a:ea typeface="DM Sans"/>
              <a:cs typeface="DM Sans"/>
              <a:sym typeface="DM Sans"/>
            </a:endParaRPr>
          </a:p>
          <a:p>
            <a:pPr algn="l">
              <a:lnSpc>
                <a:spcPts val="2430"/>
              </a:lnSpc>
            </a:pPr>
            <a:r>
              <a:rPr lang="en-US" sz="1800" spc="107">
                <a:solidFill>
                  <a:srgbClr val="000000"/>
                </a:solidFill>
                <a:latin typeface="DM Sans"/>
                <a:ea typeface="DM Sans"/>
                <a:cs typeface="DM Sans"/>
                <a:sym typeface="DM Sans"/>
              </a:rPr>
              <a:t>Ding, Liang, Di Wu, and Dacheng Tao. "Improving neural machine translation by bidirectional training." arXiv preprint arXiv:2109.07780 (2021).</a:t>
            </a:r>
          </a:p>
          <a:p>
            <a:pPr marL="0" lvl="0" indent="0" algn="l">
              <a:lnSpc>
                <a:spcPts val="2430"/>
              </a:lnSpc>
              <a:spcBef>
                <a:spcPct val="0"/>
              </a:spcBef>
            </a:pPr>
            <a:endParaRPr lang="en-US" sz="1800" spc="107">
              <a:solidFill>
                <a:srgbClr val="000000"/>
              </a:solidFill>
              <a:latin typeface="DM Sans"/>
              <a:ea typeface="DM Sans"/>
              <a:cs typeface="DM Sans"/>
              <a:sym typeface="DM Sans"/>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3B3B"/>
        </a:solidFill>
        <a:effectLst/>
      </p:bgPr>
    </p:bg>
    <p:spTree>
      <p:nvGrpSpPr>
        <p:cNvPr id="1" name=""/>
        <p:cNvGrpSpPr/>
        <p:nvPr/>
      </p:nvGrpSpPr>
      <p:grpSpPr>
        <a:xfrm>
          <a:off x="0" y="0"/>
          <a:ext cx="0" cy="0"/>
          <a:chOff x="0" y="0"/>
          <a:chExt cx="0" cy="0"/>
        </a:xfrm>
      </p:grpSpPr>
      <p:sp>
        <p:nvSpPr>
          <p:cNvPr id="2" name="Freeform 2"/>
          <p:cNvSpPr/>
          <p:nvPr/>
        </p:nvSpPr>
        <p:spPr>
          <a:xfrm>
            <a:off x="-11039719" y="-669893"/>
            <a:ext cx="38720778" cy="17166735"/>
          </a:xfrm>
          <a:custGeom>
            <a:avLst/>
            <a:gdLst/>
            <a:ahLst/>
            <a:cxnLst/>
            <a:rect l="l" t="t" r="r" b="b"/>
            <a:pathLst>
              <a:path w="38720778" h="17166735">
                <a:moveTo>
                  <a:pt x="0" y="0"/>
                </a:moveTo>
                <a:lnTo>
                  <a:pt x="38720778" y="0"/>
                </a:lnTo>
                <a:lnTo>
                  <a:pt x="38720778" y="17166735"/>
                </a:lnTo>
                <a:lnTo>
                  <a:pt x="0" y="17166735"/>
                </a:lnTo>
                <a:lnTo>
                  <a:pt x="0" y="0"/>
                </a:lnTo>
                <a:close/>
              </a:path>
            </a:pathLst>
          </a:custGeom>
          <a:blipFill>
            <a:blip r:embed="rId2"/>
            <a:stretch>
              <a:fillRect l="-8564" t="-55143" b="-8004"/>
            </a:stretch>
          </a:blipFill>
        </p:spPr>
      </p:sp>
      <p:grpSp>
        <p:nvGrpSpPr>
          <p:cNvPr id="3" name="Group 3"/>
          <p:cNvGrpSpPr/>
          <p:nvPr/>
        </p:nvGrpSpPr>
        <p:grpSpPr>
          <a:xfrm>
            <a:off x="2342540" y="3811857"/>
            <a:ext cx="13602920" cy="2663286"/>
            <a:chOff x="0" y="0"/>
            <a:chExt cx="18137227" cy="3551048"/>
          </a:xfrm>
        </p:grpSpPr>
        <p:sp>
          <p:nvSpPr>
            <p:cNvPr id="4" name="TextBox 4"/>
            <p:cNvSpPr txBox="1"/>
            <p:nvPr/>
          </p:nvSpPr>
          <p:spPr>
            <a:xfrm>
              <a:off x="0" y="1931547"/>
              <a:ext cx="18137227" cy="1619501"/>
            </a:xfrm>
            <a:prstGeom prst="rect">
              <a:avLst/>
            </a:prstGeom>
          </p:spPr>
          <p:txBody>
            <a:bodyPr lIns="0" tIns="0" rIns="0" bIns="0" rtlCol="0" anchor="t">
              <a:spAutoFit/>
            </a:bodyPr>
            <a:lstStyle/>
            <a:p>
              <a:pPr algn="ctr">
                <a:lnSpc>
                  <a:spcPts val="9349"/>
                </a:lnSpc>
              </a:pPr>
              <a:r>
                <a:rPr lang="en-US" sz="8499">
                  <a:solidFill>
                    <a:srgbClr val="FFFFFF"/>
                  </a:solidFill>
                  <a:latin typeface="Muli Bold"/>
                  <a:ea typeface="Muli Bold"/>
                  <a:cs typeface="Muli Bold"/>
                  <a:sym typeface="Muli Bold"/>
                </a:rPr>
                <a:t>Thank You</a:t>
              </a:r>
            </a:p>
          </p:txBody>
        </p:sp>
        <p:sp>
          <p:nvSpPr>
            <p:cNvPr id="5" name="TextBox 5"/>
            <p:cNvSpPr txBox="1"/>
            <p:nvPr/>
          </p:nvSpPr>
          <p:spPr>
            <a:xfrm>
              <a:off x="0" y="57150"/>
              <a:ext cx="18137227" cy="955241"/>
            </a:xfrm>
            <a:prstGeom prst="rect">
              <a:avLst/>
            </a:prstGeom>
          </p:spPr>
          <p:txBody>
            <a:bodyPr lIns="0" tIns="0" rIns="0" bIns="0" rtlCol="0" anchor="t">
              <a:spAutoFit/>
            </a:bodyPr>
            <a:lstStyle/>
            <a:p>
              <a:pPr algn="ctr">
                <a:lnSpc>
                  <a:spcPts val="5499"/>
                </a:lnSpc>
              </a:pPr>
              <a:endParaRP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06360" y="1420034"/>
            <a:ext cx="7428199" cy="6544035"/>
            <a:chOff x="0" y="0"/>
            <a:chExt cx="9904265" cy="8725380"/>
          </a:xfrm>
        </p:grpSpPr>
        <p:sp>
          <p:nvSpPr>
            <p:cNvPr id="3" name="TextBox 3"/>
            <p:cNvSpPr txBox="1"/>
            <p:nvPr/>
          </p:nvSpPr>
          <p:spPr>
            <a:xfrm>
              <a:off x="0" y="1931547"/>
              <a:ext cx="9904265" cy="1633008"/>
            </a:xfrm>
            <a:prstGeom prst="rect">
              <a:avLst/>
            </a:prstGeom>
          </p:spPr>
          <p:txBody>
            <a:bodyPr lIns="0" tIns="0" rIns="0" bIns="0" rtlCol="0" anchor="t">
              <a:spAutoFit/>
            </a:bodyPr>
            <a:lstStyle/>
            <a:p>
              <a:pPr algn="l">
                <a:lnSpc>
                  <a:spcPts val="9349"/>
                </a:lnSpc>
              </a:pPr>
              <a:r>
                <a:rPr lang="en-US" sz="8499">
                  <a:solidFill>
                    <a:srgbClr val="3D3B3B"/>
                  </a:solidFill>
                  <a:latin typeface="Muli Heavy"/>
                  <a:ea typeface="Muli Heavy"/>
                  <a:cs typeface="Muli Heavy"/>
                  <a:sym typeface="Muli Heavy"/>
                </a:rPr>
                <a:t>Objectives</a:t>
              </a:r>
            </a:p>
          </p:txBody>
        </p:sp>
        <p:sp>
          <p:nvSpPr>
            <p:cNvPr id="4" name="TextBox 4"/>
            <p:cNvSpPr txBox="1"/>
            <p:nvPr/>
          </p:nvSpPr>
          <p:spPr>
            <a:xfrm>
              <a:off x="0" y="4161959"/>
              <a:ext cx="9904265" cy="4527884"/>
            </a:xfrm>
            <a:prstGeom prst="rect">
              <a:avLst/>
            </a:prstGeom>
          </p:spPr>
          <p:txBody>
            <a:bodyPr lIns="0" tIns="0" rIns="0" bIns="0" rtlCol="0" anchor="t">
              <a:spAutoFit/>
            </a:bodyPr>
            <a:lstStyle/>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Ensure Data Confidentiality</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Enhance Data Integrity</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Strengthen Authentication and Authorization</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Implement Secure Communication Channels</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Educate and Raise Awareness</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Manage Device Identities and Access</a:t>
              </a:r>
            </a:p>
          </p:txBody>
        </p:sp>
        <p:sp>
          <p:nvSpPr>
            <p:cNvPr id="5" name="TextBox 5"/>
            <p:cNvSpPr txBox="1"/>
            <p:nvPr/>
          </p:nvSpPr>
          <p:spPr>
            <a:xfrm>
              <a:off x="0" y="57150"/>
              <a:ext cx="9904265" cy="955241"/>
            </a:xfrm>
            <a:prstGeom prst="rect">
              <a:avLst/>
            </a:prstGeom>
          </p:spPr>
          <p:txBody>
            <a:bodyPr lIns="0" tIns="0" rIns="0" bIns="0" rtlCol="0" anchor="t">
              <a:spAutoFit/>
            </a:bodyPr>
            <a:lstStyle/>
            <a:p>
              <a:pPr algn="l">
                <a:lnSpc>
                  <a:spcPts val="5499"/>
                </a:lnSpc>
              </a:pPr>
              <a:endParaRPr/>
            </a:p>
          </p:txBody>
        </p:sp>
      </p:grpSp>
      <p:grpSp>
        <p:nvGrpSpPr>
          <p:cNvPr id="6" name="Group 6"/>
          <p:cNvGrpSpPr>
            <a:grpSpLocks noChangeAspect="1"/>
          </p:cNvGrpSpPr>
          <p:nvPr/>
        </p:nvGrpSpPr>
        <p:grpSpPr>
          <a:xfrm>
            <a:off x="1517064" y="1677209"/>
            <a:ext cx="6918722" cy="6932582"/>
            <a:chOff x="0" y="0"/>
            <a:chExt cx="10143490" cy="10163810"/>
          </a:xfrm>
        </p:grpSpPr>
        <p:sp>
          <p:nvSpPr>
            <p:cNvPr id="7" name="Freeform 7"/>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2"/>
              <a:stretch>
                <a:fillRect t="-25" b="-25"/>
              </a:stretch>
            </a:blipFill>
          </p:spPr>
        </p:sp>
        <p:sp>
          <p:nvSpPr>
            <p:cNvPr id="8" name="Freeform 8"/>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3"/>
              <a:stretch>
                <a:fillRect l="-49816" r="-49816"/>
              </a:stretch>
            </a:blipFill>
          </p:spPr>
        </p:sp>
        <p:sp>
          <p:nvSpPr>
            <p:cNvPr id="9" name="Freeform 9"/>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r="-100195"/>
              </a:stretch>
            </a:blipFill>
          </p:spPr>
        </p:sp>
      </p:gr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81375" y="1346634"/>
            <a:ext cx="5066070" cy="7437879"/>
          </a:xfrm>
          <a:custGeom>
            <a:avLst/>
            <a:gdLst/>
            <a:ahLst/>
            <a:cxnLst/>
            <a:rect l="l" t="t" r="r" b="b"/>
            <a:pathLst>
              <a:path w="5066070" h="7437879">
                <a:moveTo>
                  <a:pt x="0" y="0"/>
                </a:moveTo>
                <a:lnTo>
                  <a:pt x="5066070" y="0"/>
                </a:lnTo>
                <a:lnTo>
                  <a:pt x="5066070" y="7437879"/>
                </a:lnTo>
                <a:lnTo>
                  <a:pt x="0" y="7437879"/>
                </a:lnTo>
                <a:lnTo>
                  <a:pt x="0" y="0"/>
                </a:lnTo>
                <a:close/>
              </a:path>
            </a:pathLst>
          </a:custGeom>
          <a:blipFill>
            <a:blip r:embed="rId2"/>
            <a:stretch>
              <a:fillRect l="-80102" r="-40261"/>
            </a:stretch>
          </a:blipFill>
        </p:spPr>
      </p:sp>
      <p:sp>
        <p:nvSpPr>
          <p:cNvPr id="3" name="TextBox 3"/>
          <p:cNvSpPr txBox="1"/>
          <p:nvPr/>
        </p:nvSpPr>
        <p:spPr>
          <a:xfrm>
            <a:off x="1569248" y="3450808"/>
            <a:ext cx="7574752" cy="4664743"/>
          </a:xfrm>
          <a:prstGeom prst="rect">
            <a:avLst/>
          </a:prstGeom>
        </p:spPr>
        <p:txBody>
          <a:bodyPr lIns="0" tIns="0" rIns="0" bIns="0" rtlCol="0" anchor="t">
            <a:spAutoFit/>
          </a:bodyPr>
          <a:lstStyle/>
          <a:p>
            <a:pPr marL="446006" lvl="1" indent="-223003" algn="l">
              <a:lnSpc>
                <a:spcPts val="3098"/>
              </a:lnSpc>
              <a:buFont typeface="Arial"/>
              <a:buChar char="•"/>
            </a:pPr>
            <a:r>
              <a:rPr lang="en-US" sz="2065" spc="-20">
                <a:solidFill>
                  <a:srgbClr val="010101"/>
                </a:solidFill>
                <a:latin typeface="Roboto Mono"/>
                <a:ea typeface="Roboto Mono"/>
                <a:cs typeface="Roboto Mono"/>
                <a:sym typeface="Roboto Mono"/>
              </a:rPr>
              <a:t>The rapid growth of IoT devices has revolutionized industries but also introduced security vulnerabilities. </a:t>
            </a:r>
          </a:p>
          <a:p>
            <a:pPr marL="446006" lvl="1" indent="-223003" algn="l">
              <a:lnSpc>
                <a:spcPts val="3098"/>
              </a:lnSpc>
              <a:buFont typeface="Arial"/>
              <a:buChar char="•"/>
            </a:pPr>
            <a:r>
              <a:rPr lang="en-US" sz="2065" spc="-20">
                <a:solidFill>
                  <a:srgbClr val="010101"/>
                </a:solidFill>
                <a:latin typeface="Roboto Mono"/>
                <a:ea typeface="Roboto Mono"/>
                <a:cs typeface="Roboto Mono"/>
                <a:sym typeface="Roboto Mono"/>
              </a:rPr>
              <a:t>This paper presents an enhanced IoT security framework, integrating lightweight cryptography, robust authentication, and blockchain technology to improve data integrity and transparency.  </a:t>
            </a:r>
          </a:p>
          <a:p>
            <a:pPr marL="446006" lvl="1" indent="-223003" algn="l">
              <a:lnSpc>
                <a:spcPts val="3098"/>
              </a:lnSpc>
              <a:buFont typeface="Arial"/>
              <a:buChar char="•"/>
            </a:pPr>
            <a:r>
              <a:rPr lang="en-US" sz="2065" spc="-20">
                <a:solidFill>
                  <a:srgbClr val="010101"/>
                </a:solidFill>
                <a:latin typeface="Roboto Mono"/>
                <a:ea typeface="Roboto Mono"/>
                <a:cs typeface="Roboto Mono"/>
                <a:sym typeface="Roboto Mono"/>
              </a:rPr>
              <a:t>Simulations and real-world tests show significant improvements in securing data transmission, device authentication, and overall network resilience.</a:t>
            </a:r>
          </a:p>
        </p:txBody>
      </p:sp>
      <p:grpSp>
        <p:nvGrpSpPr>
          <p:cNvPr id="4" name="Group 4"/>
          <p:cNvGrpSpPr/>
          <p:nvPr/>
        </p:nvGrpSpPr>
        <p:grpSpPr>
          <a:xfrm>
            <a:off x="1569248" y="443234"/>
            <a:ext cx="7428199" cy="2673416"/>
            <a:chOff x="0" y="0"/>
            <a:chExt cx="9904265" cy="3564555"/>
          </a:xfrm>
        </p:grpSpPr>
        <p:sp>
          <p:nvSpPr>
            <p:cNvPr id="5" name="TextBox 5"/>
            <p:cNvSpPr txBox="1"/>
            <p:nvPr/>
          </p:nvSpPr>
          <p:spPr>
            <a:xfrm>
              <a:off x="0" y="1931547"/>
              <a:ext cx="9904265" cy="1633008"/>
            </a:xfrm>
            <a:prstGeom prst="rect">
              <a:avLst/>
            </a:prstGeom>
          </p:spPr>
          <p:txBody>
            <a:bodyPr lIns="0" tIns="0" rIns="0" bIns="0" rtlCol="0" anchor="t">
              <a:spAutoFit/>
            </a:bodyPr>
            <a:lstStyle/>
            <a:p>
              <a:pPr algn="l">
                <a:lnSpc>
                  <a:spcPts val="9349"/>
                </a:lnSpc>
              </a:pPr>
              <a:r>
                <a:rPr lang="en-US" sz="8499">
                  <a:solidFill>
                    <a:srgbClr val="3D3B3B"/>
                  </a:solidFill>
                  <a:latin typeface="Muli Heavy"/>
                  <a:ea typeface="Muli Heavy"/>
                  <a:cs typeface="Muli Heavy"/>
                  <a:sym typeface="Muli Heavy"/>
                </a:rPr>
                <a:t>Abstract</a:t>
              </a:r>
            </a:p>
          </p:txBody>
        </p:sp>
        <p:sp>
          <p:nvSpPr>
            <p:cNvPr id="6" name="TextBox 6"/>
            <p:cNvSpPr txBox="1"/>
            <p:nvPr/>
          </p:nvSpPr>
          <p:spPr>
            <a:xfrm>
              <a:off x="0" y="57150"/>
              <a:ext cx="9904265" cy="955241"/>
            </a:xfrm>
            <a:prstGeom prst="rect">
              <a:avLst/>
            </a:prstGeom>
          </p:spPr>
          <p:txBody>
            <a:bodyPr lIns="0" tIns="0" rIns="0" bIns="0" rtlCol="0" anchor="t">
              <a:spAutoFit/>
            </a:bodyPr>
            <a:lstStyle/>
            <a:p>
              <a:pPr algn="l">
                <a:lnSpc>
                  <a:spcPts val="5499"/>
                </a:lnSpc>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3B3B"/>
        </a:solidFill>
        <a:effectLst/>
      </p:bgPr>
    </p:bg>
    <p:spTree>
      <p:nvGrpSpPr>
        <p:cNvPr id="1" name=""/>
        <p:cNvGrpSpPr/>
        <p:nvPr/>
      </p:nvGrpSpPr>
      <p:grpSpPr>
        <a:xfrm>
          <a:off x="0" y="0"/>
          <a:ext cx="0" cy="0"/>
          <a:chOff x="0" y="0"/>
          <a:chExt cx="0" cy="0"/>
        </a:xfrm>
      </p:grpSpPr>
      <p:sp>
        <p:nvSpPr>
          <p:cNvPr id="2" name="Freeform 2"/>
          <p:cNvSpPr/>
          <p:nvPr/>
        </p:nvSpPr>
        <p:spPr>
          <a:xfrm>
            <a:off x="6721099" y="1028700"/>
            <a:ext cx="4308512" cy="3532980"/>
          </a:xfrm>
          <a:custGeom>
            <a:avLst/>
            <a:gdLst/>
            <a:ahLst/>
            <a:cxnLst/>
            <a:rect l="l" t="t" r="r" b="b"/>
            <a:pathLst>
              <a:path w="4308512" h="3532980">
                <a:moveTo>
                  <a:pt x="0" y="0"/>
                </a:moveTo>
                <a:lnTo>
                  <a:pt x="4308512" y="0"/>
                </a:lnTo>
                <a:lnTo>
                  <a:pt x="4308512" y="3532980"/>
                </a:lnTo>
                <a:lnTo>
                  <a:pt x="0" y="3532980"/>
                </a:lnTo>
                <a:lnTo>
                  <a:pt x="0" y="0"/>
                </a:lnTo>
                <a:close/>
              </a:path>
            </a:pathLst>
          </a:custGeom>
          <a:blipFill>
            <a:blip r:embed="rId2"/>
            <a:stretch>
              <a:fillRect/>
            </a:stretch>
          </a:blipFill>
        </p:spPr>
      </p:sp>
      <p:sp>
        <p:nvSpPr>
          <p:cNvPr id="3" name="Freeform 3"/>
          <p:cNvSpPr/>
          <p:nvPr/>
        </p:nvSpPr>
        <p:spPr>
          <a:xfrm>
            <a:off x="6721099" y="5725320"/>
            <a:ext cx="4308512" cy="3532980"/>
          </a:xfrm>
          <a:custGeom>
            <a:avLst/>
            <a:gdLst/>
            <a:ahLst/>
            <a:cxnLst/>
            <a:rect l="l" t="t" r="r" b="b"/>
            <a:pathLst>
              <a:path w="4308512" h="3532980">
                <a:moveTo>
                  <a:pt x="0" y="0"/>
                </a:moveTo>
                <a:lnTo>
                  <a:pt x="4308512" y="0"/>
                </a:lnTo>
                <a:lnTo>
                  <a:pt x="4308512" y="3532980"/>
                </a:lnTo>
                <a:lnTo>
                  <a:pt x="0" y="3532980"/>
                </a:lnTo>
                <a:lnTo>
                  <a:pt x="0" y="0"/>
                </a:lnTo>
                <a:close/>
              </a:path>
            </a:pathLst>
          </a:custGeom>
          <a:blipFill>
            <a:blip r:embed="rId2"/>
            <a:stretch>
              <a:fillRect/>
            </a:stretch>
          </a:blipFill>
        </p:spPr>
      </p:sp>
      <p:sp>
        <p:nvSpPr>
          <p:cNvPr id="4" name="Freeform 4"/>
          <p:cNvSpPr/>
          <p:nvPr/>
        </p:nvSpPr>
        <p:spPr>
          <a:xfrm>
            <a:off x="12643612" y="5886674"/>
            <a:ext cx="4313864" cy="3537368"/>
          </a:xfrm>
          <a:custGeom>
            <a:avLst/>
            <a:gdLst/>
            <a:ahLst/>
            <a:cxnLst/>
            <a:rect l="l" t="t" r="r" b="b"/>
            <a:pathLst>
              <a:path w="4313864" h="3537368">
                <a:moveTo>
                  <a:pt x="0" y="0"/>
                </a:moveTo>
                <a:lnTo>
                  <a:pt x="4313864" y="0"/>
                </a:lnTo>
                <a:lnTo>
                  <a:pt x="4313864" y="3537369"/>
                </a:lnTo>
                <a:lnTo>
                  <a:pt x="0" y="3537369"/>
                </a:lnTo>
                <a:lnTo>
                  <a:pt x="0" y="0"/>
                </a:lnTo>
                <a:close/>
              </a:path>
            </a:pathLst>
          </a:custGeom>
          <a:blipFill>
            <a:blip r:embed="rId2"/>
            <a:stretch>
              <a:fillRect/>
            </a:stretch>
          </a:blipFill>
        </p:spPr>
      </p:sp>
      <p:sp>
        <p:nvSpPr>
          <p:cNvPr id="5" name="Freeform 5"/>
          <p:cNvSpPr/>
          <p:nvPr/>
        </p:nvSpPr>
        <p:spPr>
          <a:xfrm>
            <a:off x="12656809" y="1315328"/>
            <a:ext cx="4300667" cy="3526547"/>
          </a:xfrm>
          <a:custGeom>
            <a:avLst/>
            <a:gdLst/>
            <a:ahLst/>
            <a:cxnLst/>
            <a:rect l="l" t="t" r="r" b="b"/>
            <a:pathLst>
              <a:path w="4300667" h="3526547">
                <a:moveTo>
                  <a:pt x="0" y="0"/>
                </a:moveTo>
                <a:lnTo>
                  <a:pt x="4300667" y="0"/>
                </a:lnTo>
                <a:lnTo>
                  <a:pt x="4300667" y="3526547"/>
                </a:lnTo>
                <a:lnTo>
                  <a:pt x="0" y="3526547"/>
                </a:lnTo>
                <a:lnTo>
                  <a:pt x="0" y="0"/>
                </a:lnTo>
                <a:close/>
              </a:path>
            </a:pathLst>
          </a:custGeom>
          <a:blipFill>
            <a:blip r:embed="rId2"/>
            <a:stretch>
              <a:fillRect/>
            </a:stretch>
          </a:blipFill>
        </p:spPr>
      </p:sp>
      <p:sp>
        <p:nvSpPr>
          <p:cNvPr id="6" name="TextBox 6"/>
          <p:cNvSpPr txBox="1"/>
          <p:nvPr/>
        </p:nvSpPr>
        <p:spPr>
          <a:xfrm>
            <a:off x="6877925" y="1964012"/>
            <a:ext cx="3975623" cy="2191078"/>
          </a:xfrm>
          <a:prstGeom prst="rect">
            <a:avLst/>
          </a:prstGeom>
        </p:spPr>
        <p:txBody>
          <a:bodyPr lIns="0" tIns="0" rIns="0" bIns="0" rtlCol="0" anchor="t">
            <a:spAutoFit/>
          </a:bodyPr>
          <a:lstStyle/>
          <a:p>
            <a:pPr marL="321991" lvl="1" indent="-160996" algn="l">
              <a:lnSpc>
                <a:spcPts val="2237"/>
              </a:lnSpc>
              <a:buFont typeface="Arial"/>
              <a:buChar char="•"/>
            </a:pPr>
            <a:r>
              <a:rPr lang="en-US" sz="1491" spc="-14" dirty="0">
                <a:solidFill>
                  <a:srgbClr val="010101"/>
                </a:solidFill>
                <a:latin typeface="Roboto Mono"/>
                <a:ea typeface="Roboto Mono"/>
                <a:cs typeface="Roboto Mono"/>
                <a:sym typeface="Roboto Mono"/>
              </a:rPr>
              <a:t>The rapid increase in IoT devices has significantly transformed industries by enabling real-time data collection, analysis, and automation, fostering smart environments and efficient operations.</a:t>
            </a:r>
          </a:p>
        </p:txBody>
      </p:sp>
      <p:sp>
        <p:nvSpPr>
          <p:cNvPr id="7" name="TextBox 7"/>
          <p:cNvSpPr txBox="1"/>
          <p:nvPr/>
        </p:nvSpPr>
        <p:spPr>
          <a:xfrm>
            <a:off x="12805790" y="2028604"/>
            <a:ext cx="3975623" cy="2467303"/>
          </a:xfrm>
          <a:prstGeom prst="rect">
            <a:avLst/>
          </a:prstGeom>
        </p:spPr>
        <p:txBody>
          <a:bodyPr lIns="0" tIns="0" rIns="0" bIns="0" rtlCol="0" anchor="t">
            <a:spAutoFit/>
          </a:bodyPr>
          <a:lstStyle/>
          <a:p>
            <a:pPr marL="321991" lvl="1" indent="-160996" algn="l">
              <a:lnSpc>
                <a:spcPts val="2237"/>
              </a:lnSpc>
              <a:buFont typeface="Arial"/>
              <a:buChar char="•"/>
            </a:pPr>
            <a:r>
              <a:rPr lang="en-US" sz="1491" spc="-14">
                <a:solidFill>
                  <a:srgbClr val="010101"/>
                </a:solidFill>
                <a:latin typeface="Roboto Mono"/>
                <a:ea typeface="Roboto Mono"/>
                <a:cs typeface="Roboto Mono"/>
                <a:sym typeface="Roboto Mono"/>
              </a:rPr>
              <a:t>This growth has also introduced substantial security vulnerabilities, making IoT networks attractive targets for cyber-attacks, potentially leading to data breaches, unauthorized access, and disruption of services.icient operations.</a:t>
            </a:r>
          </a:p>
        </p:txBody>
      </p:sp>
      <p:sp>
        <p:nvSpPr>
          <p:cNvPr id="8" name="TextBox 8"/>
          <p:cNvSpPr txBox="1"/>
          <p:nvPr/>
        </p:nvSpPr>
        <p:spPr>
          <a:xfrm>
            <a:off x="7249132" y="5848574"/>
            <a:ext cx="4151686" cy="257503"/>
          </a:xfrm>
          <a:prstGeom prst="rect">
            <a:avLst/>
          </a:prstGeom>
        </p:spPr>
        <p:txBody>
          <a:bodyPr lIns="0" tIns="0" rIns="0" bIns="0" rtlCol="0" anchor="t">
            <a:spAutoFit/>
          </a:bodyPr>
          <a:lstStyle/>
          <a:p>
            <a:pPr algn="l">
              <a:lnSpc>
                <a:spcPts val="2237"/>
              </a:lnSpc>
            </a:pPr>
            <a:r>
              <a:rPr lang="en-US" sz="1491" spc="-14">
                <a:solidFill>
                  <a:srgbClr val="BC372D"/>
                </a:solidFill>
                <a:latin typeface="Roboto Mono Bold"/>
                <a:ea typeface="Roboto Mono Bold"/>
                <a:cs typeface="Roboto Mono Bold"/>
                <a:sym typeface="Roboto Mono Bold"/>
              </a:rPr>
              <a:t>Need for Enhanced Security</a:t>
            </a:r>
          </a:p>
        </p:txBody>
      </p:sp>
      <p:sp>
        <p:nvSpPr>
          <p:cNvPr id="9" name="TextBox 9"/>
          <p:cNvSpPr txBox="1"/>
          <p:nvPr/>
        </p:nvSpPr>
        <p:spPr>
          <a:xfrm>
            <a:off x="6877925" y="6687102"/>
            <a:ext cx="3799559" cy="2191078"/>
          </a:xfrm>
          <a:prstGeom prst="rect">
            <a:avLst/>
          </a:prstGeom>
        </p:spPr>
        <p:txBody>
          <a:bodyPr lIns="0" tIns="0" rIns="0" bIns="0" rtlCol="0" anchor="t">
            <a:spAutoFit/>
          </a:bodyPr>
          <a:lstStyle/>
          <a:p>
            <a:pPr marL="321991" lvl="1" indent="-160996" algn="l">
              <a:lnSpc>
                <a:spcPts val="2237"/>
              </a:lnSpc>
              <a:buFont typeface="Arial"/>
              <a:buChar char="•"/>
            </a:pPr>
            <a:r>
              <a:rPr lang="en-US" sz="1491" spc="-14">
                <a:solidFill>
                  <a:srgbClr val="010101"/>
                </a:solidFill>
                <a:latin typeface="Roboto Mono"/>
                <a:ea typeface="Roboto Mono"/>
                <a:cs typeface="Roboto Mono"/>
                <a:sym typeface="Roboto Mono"/>
              </a:rPr>
              <a:t>To mitigate these risks, there is a critical need for enhanced security frameworks that address the unique challenges posed by IoT networks, including resource constraints and diverse device capabilities.</a:t>
            </a:r>
          </a:p>
        </p:txBody>
      </p:sp>
      <p:sp>
        <p:nvSpPr>
          <p:cNvPr id="10" name="TextBox 10"/>
          <p:cNvSpPr txBox="1"/>
          <p:nvPr/>
        </p:nvSpPr>
        <p:spPr>
          <a:xfrm>
            <a:off x="13155239" y="6020352"/>
            <a:ext cx="4151686" cy="257503"/>
          </a:xfrm>
          <a:prstGeom prst="rect">
            <a:avLst/>
          </a:prstGeom>
        </p:spPr>
        <p:txBody>
          <a:bodyPr lIns="0" tIns="0" rIns="0" bIns="0" rtlCol="0" anchor="t">
            <a:spAutoFit/>
          </a:bodyPr>
          <a:lstStyle/>
          <a:p>
            <a:pPr algn="l">
              <a:lnSpc>
                <a:spcPts val="2237"/>
              </a:lnSpc>
            </a:pPr>
            <a:r>
              <a:rPr lang="en-US" sz="1491" spc="-14">
                <a:solidFill>
                  <a:srgbClr val="BC372D"/>
                </a:solidFill>
                <a:latin typeface="Roboto Mono Bold"/>
                <a:ea typeface="Roboto Mono Bold"/>
                <a:cs typeface="Roboto Mono Bold"/>
                <a:sym typeface="Roboto Mono Bold"/>
              </a:rPr>
              <a:t>Real-Time Anomaly Detection</a:t>
            </a:r>
          </a:p>
        </p:txBody>
      </p:sp>
      <p:sp>
        <p:nvSpPr>
          <p:cNvPr id="11" name="TextBox 11"/>
          <p:cNvSpPr txBox="1"/>
          <p:nvPr/>
        </p:nvSpPr>
        <p:spPr>
          <a:xfrm>
            <a:off x="12893822" y="6864654"/>
            <a:ext cx="3799559" cy="2191078"/>
          </a:xfrm>
          <a:prstGeom prst="rect">
            <a:avLst/>
          </a:prstGeom>
        </p:spPr>
        <p:txBody>
          <a:bodyPr lIns="0" tIns="0" rIns="0" bIns="0" rtlCol="0" anchor="t">
            <a:spAutoFit/>
          </a:bodyPr>
          <a:lstStyle/>
          <a:p>
            <a:pPr marL="321991" lvl="1" indent="-160996" algn="l">
              <a:lnSpc>
                <a:spcPts val="2237"/>
              </a:lnSpc>
              <a:buFont typeface="Arial"/>
              <a:buChar char="•"/>
            </a:pPr>
            <a:r>
              <a:rPr lang="en-US" sz="1491" spc="-14">
                <a:solidFill>
                  <a:srgbClr val="010101"/>
                </a:solidFill>
                <a:latin typeface="Roboto Mono"/>
                <a:ea typeface="Roboto Mono"/>
                <a:cs typeface="Roboto Mono"/>
                <a:sym typeface="Roboto Mono"/>
              </a:rPr>
              <a:t>Additionally, machine learning algorithms are employed for real-time anomaly detection, ensuring prompt identification and response to potential security breaches, thereby improving the overall resilience of IoT networks.</a:t>
            </a:r>
          </a:p>
        </p:txBody>
      </p:sp>
      <p:sp>
        <p:nvSpPr>
          <p:cNvPr id="12" name="TextBox 12"/>
          <p:cNvSpPr txBox="1"/>
          <p:nvPr/>
        </p:nvSpPr>
        <p:spPr>
          <a:xfrm>
            <a:off x="1028700" y="4870450"/>
            <a:ext cx="4367025" cy="574675"/>
          </a:xfrm>
          <a:prstGeom prst="rect">
            <a:avLst/>
          </a:prstGeom>
        </p:spPr>
        <p:txBody>
          <a:bodyPr lIns="0" tIns="0" rIns="0" bIns="0" rtlCol="0" anchor="t">
            <a:spAutoFit/>
          </a:bodyPr>
          <a:lstStyle/>
          <a:p>
            <a:pPr algn="ctr">
              <a:lnSpc>
                <a:spcPts val="4400"/>
              </a:lnSpc>
            </a:pPr>
            <a:r>
              <a:rPr lang="en-US" sz="4000">
                <a:solidFill>
                  <a:srgbClr val="FFFFFF"/>
                </a:solidFill>
                <a:latin typeface="Muli Heavy"/>
                <a:ea typeface="Muli Heavy"/>
                <a:cs typeface="Muli Heavy"/>
                <a:sym typeface="Muli Heavy"/>
              </a:rPr>
              <a:t>INTRODUCTION</a:t>
            </a:r>
          </a:p>
        </p:txBody>
      </p:sp>
      <p:sp>
        <p:nvSpPr>
          <p:cNvPr id="13" name="TextBox 13"/>
          <p:cNvSpPr txBox="1"/>
          <p:nvPr/>
        </p:nvSpPr>
        <p:spPr>
          <a:xfrm>
            <a:off x="7249132" y="1167526"/>
            <a:ext cx="4151686" cy="257503"/>
          </a:xfrm>
          <a:prstGeom prst="rect">
            <a:avLst/>
          </a:prstGeom>
        </p:spPr>
        <p:txBody>
          <a:bodyPr lIns="0" tIns="0" rIns="0" bIns="0" rtlCol="0" anchor="t">
            <a:spAutoFit/>
          </a:bodyPr>
          <a:lstStyle/>
          <a:p>
            <a:pPr algn="l">
              <a:lnSpc>
                <a:spcPts val="2237"/>
              </a:lnSpc>
            </a:pPr>
            <a:r>
              <a:rPr lang="en-US" sz="1491" spc="-14">
                <a:solidFill>
                  <a:srgbClr val="BC372D"/>
                </a:solidFill>
                <a:latin typeface="Roboto Mono Bold"/>
                <a:ea typeface="Roboto Mono Bold"/>
                <a:cs typeface="Roboto Mono Bold"/>
                <a:sym typeface="Roboto Mono Bold"/>
              </a:rPr>
              <a:t>Proliferation of IoT Devices</a:t>
            </a:r>
          </a:p>
        </p:txBody>
      </p:sp>
      <p:sp>
        <p:nvSpPr>
          <p:cNvPr id="14" name="TextBox 14"/>
          <p:cNvSpPr txBox="1"/>
          <p:nvPr/>
        </p:nvSpPr>
        <p:spPr>
          <a:xfrm>
            <a:off x="13126664" y="1444079"/>
            <a:ext cx="4151686" cy="257503"/>
          </a:xfrm>
          <a:prstGeom prst="rect">
            <a:avLst/>
          </a:prstGeom>
        </p:spPr>
        <p:txBody>
          <a:bodyPr lIns="0" tIns="0" rIns="0" bIns="0" rtlCol="0" anchor="t">
            <a:spAutoFit/>
          </a:bodyPr>
          <a:lstStyle/>
          <a:p>
            <a:pPr algn="l">
              <a:lnSpc>
                <a:spcPts val="2237"/>
              </a:lnSpc>
            </a:pPr>
            <a:r>
              <a:rPr lang="en-US" sz="1491" spc="-14">
                <a:solidFill>
                  <a:srgbClr val="BC372D"/>
                </a:solidFill>
                <a:latin typeface="Roboto Mono Bold"/>
                <a:ea typeface="Roboto Mono Bold"/>
                <a:cs typeface="Roboto Mono Bold"/>
                <a:sym typeface="Roboto Mono Bold"/>
              </a:rPr>
              <a:t>Security Vulnerabilities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1509" y="1028700"/>
            <a:ext cx="5121120" cy="10407396"/>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12855" r="-112855"/>
              </a:stretch>
            </a:blipFill>
          </p:spPr>
        </p:sp>
      </p:grpSp>
      <p:grpSp>
        <p:nvGrpSpPr>
          <p:cNvPr id="5" name="Group 5"/>
          <p:cNvGrpSpPr/>
          <p:nvPr/>
        </p:nvGrpSpPr>
        <p:grpSpPr>
          <a:xfrm>
            <a:off x="9144000" y="1085295"/>
            <a:ext cx="7864795" cy="8116410"/>
            <a:chOff x="0" y="0"/>
            <a:chExt cx="10486393" cy="10821880"/>
          </a:xfrm>
        </p:grpSpPr>
        <p:sp>
          <p:nvSpPr>
            <p:cNvPr id="6" name="TextBox 6"/>
            <p:cNvSpPr txBox="1"/>
            <p:nvPr/>
          </p:nvSpPr>
          <p:spPr>
            <a:xfrm>
              <a:off x="0" y="1941072"/>
              <a:ext cx="10486393" cy="3782483"/>
            </a:xfrm>
            <a:prstGeom prst="rect">
              <a:avLst/>
            </a:prstGeom>
          </p:spPr>
          <p:txBody>
            <a:bodyPr lIns="0" tIns="0" rIns="0" bIns="0" rtlCol="0" anchor="t">
              <a:spAutoFit/>
            </a:bodyPr>
            <a:lstStyle/>
            <a:p>
              <a:pPr algn="l">
                <a:lnSpc>
                  <a:spcPts val="10999"/>
                </a:lnSpc>
              </a:pPr>
              <a:r>
                <a:rPr lang="en-US" sz="9999">
                  <a:solidFill>
                    <a:srgbClr val="3D3B3B"/>
                  </a:solidFill>
                  <a:latin typeface="Muli Heavy"/>
                  <a:ea typeface="Muli Heavy"/>
                  <a:cs typeface="Muli Heavy"/>
                  <a:sym typeface="Muli Heavy"/>
                </a:rPr>
                <a:t>What is</a:t>
              </a:r>
            </a:p>
            <a:p>
              <a:pPr algn="l">
                <a:lnSpc>
                  <a:spcPts val="10999"/>
                </a:lnSpc>
              </a:pPr>
              <a:r>
                <a:rPr lang="en-US" sz="9999">
                  <a:solidFill>
                    <a:srgbClr val="3D3B3B"/>
                  </a:solidFill>
                  <a:latin typeface="Muli Heavy"/>
                  <a:ea typeface="Muli Heavy"/>
                  <a:cs typeface="Muli Heavy"/>
                  <a:sym typeface="Muli Heavy"/>
                </a:rPr>
                <a:t>the IoT?</a:t>
              </a:r>
            </a:p>
          </p:txBody>
        </p:sp>
        <p:sp>
          <p:nvSpPr>
            <p:cNvPr id="7" name="TextBox 7"/>
            <p:cNvSpPr txBox="1"/>
            <p:nvPr/>
          </p:nvSpPr>
          <p:spPr>
            <a:xfrm>
              <a:off x="0" y="6320959"/>
              <a:ext cx="10486393" cy="4465384"/>
            </a:xfrm>
            <a:prstGeom prst="rect">
              <a:avLst/>
            </a:prstGeom>
          </p:spPr>
          <p:txBody>
            <a:bodyPr lIns="0" tIns="0" rIns="0" bIns="0" rtlCol="0" anchor="t">
              <a:spAutoFit/>
            </a:bodyPr>
            <a:lstStyle/>
            <a:p>
              <a:pPr algn="l">
                <a:lnSpc>
                  <a:spcPts val="3398"/>
                </a:lnSpc>
                <a:spcBef>
                  <a:spcPct val="0"/>
                </a:spcBef>
              </a:pPr>
              <a:r>
                <a:rPr lang="en-US" sz="2427" spc="-24">
                  <a:solidFill>
                    <a:srgbClr val="010101"/>
                  </a:solidFill>
                  <a:latin typeface="Roboto Mono"/>
                  <a:ea typeface="Roboto Mono"/>
                  <a:cs typeface="Roboto Mono"/>
                  <a:sym typeface="Roboto Mono"/>
                </a:rPr>
                <a:t>The Internet of Things (IoT) is a network of physical objects embedded with sensors, software, and other technologies to connect and exchange data with other devices and systems over the internet. This enables automation, improved efficiency, and enhanced decision-making across various applications.</a:t>
              </a:r>
            </a:p>
          </p:txBody>
        </p:sp>
        <p:sp>
          <p:nvSpPr>
            <p:cNvPr id="8" name="TextBox 8"/>
            <p:cNvSpPr txBox="1"/>
            <p:nvPr/>
          </p:nvSpPr>
          <p:spPr>
            <a:xfrm>
              <a:off x="0" y="57150"/>
              <a:ext cx="10486393" cy="955241"/>
            </a:xfrm>
            <a:prstGeom prst="rect">
              <a:avLst/>
            </a:prstGeom>
          </p:spPr>
          <p:txBody>
            <a:bodyPr lIns="0" tIns="0" rIns="0" bIns="0" rtlCol="0" anchor="t">
              <a:spAutoFit/>
            </a:bodyPr>
            <a:lstStyle/>
            <a:p>
              <a:pPr algn="l">
                <a:lnSpc>
                  <a:spcPts val="5499"/>
                </a:lnSpc>
              </a:pPr>
              <a:endParaRPr/>
            </a:p>
          </p:txBody>
        </p:sp>
      </p:gr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68730" y="1408152"/>
            <a:ext cx="6263941" cy="7470696"/>
            <a:chOff x="0" y="0"/>
            <a:chExt cx="8351922" cy="9960928"/>
          </a:xfrm>
        </p:grpSpPr>
        <p:sp>
          <p:nvSpPr>
            <p:cNvPr id="3" name="TextBox 3"/>
            <p:cNvSpPr txBox="1"/>
            <p:nvPr/>
          </p:nvSpPr>
          <p:spPr>
            <a:xfrm>
              <a:off x="0" y="4076773"/>
              <a:ext cx="8351922" cy="2566157"/>
            </a:xfrm>
            <a:prstGeom prst="rect">
              <a:avLst/>
            </a:prstGeom>
          </p:spPr>
          <p:txBody>
            <a:bodyPr lIns="0" tIns="0" rIns="0" bIns="0" rtlCol="0" anchor="t">
              <a:spAutoFit/>
            </a:bodyPr>
            <a:lstStyle/>
            <a:p>
              <a:pPr algn="l">
                <a:lnSpc>
                  <a:spcPts val="3118"/>
                </a:lnSpc>
                <a:spcBef>
                  <a:spcPct val="0"/>
                </a:spcBef>
              </a:pPr>
              <a:r>
                <a:rPr lang="en-US" sz="2227" spc="-22">
                  <a:solidFill>
                    <a:srgbClr val="010101"/>
                  </a:solidFill>
                  <a:latin typeface="Roboto Mono Bold"/>
                  <a:ea typeface="Roboto Mono Bold"/>
                  <a:cs typeface="Roboto Mono Bold"/>
                  <a:sym typeface="Roboto Mono Bold"/>
                </a:rPr>
                <a:t>Sensors and Data Collection:</a:t>
              </a:r>
              <a:r>
                <a:rPr lang="en-US" sz="2227" spc="-22">
                  <a:solidFill>
                    <a:srgbClr val="010101"/>
                  </a:solidFill>
                  <a:latin typeface="Roboto Mono"/>
                  <a:ea typeface="Roboto Mono"/>
                  <a:cs typeface="Roboto Mono"/>
                  <a:sym typeface="Roboto Mono"/>
                </a:rPr>
                <a:t> Devices are equipped with sensors to gather data from their environment, such as temperature, motion, humidity, light, and more.</a:t>
              </a:r>
            </a:p>
          </p:txBody>
        </p:sp>
        <p:sp>
          <p:nvSpPr>
            <p:cNvPr id="4" name="TextBox 4"/>
            <p:cNvSpPr txBox="1"/>
            <p:nvPr/>
          </p:nvSpPr>
          <p:spPr>
            <a:xfrm>
              <a:off x="0" y="7898315"/>
              <a:ext cx="8351922" cy="2045457"/>
            </a:xfrm>
            <a:prstGeom prst="rect">
              <a:avLst/>
            </a:prstGeom>
          </p:spPr>
          <p:txBody>
            <a:bodyPr lIns="0" tIns="0" rIns="0" bIns="0" rtlCol="0" anchor="t">
              <a:spAutoFit/>
            </a:bodyPr>
            <a:lstStyle/>
            <a:p>
              <a:pPr algn="l">
                <a:lnSpc>
                  <a:spcPts val="3118"/>
                </a:lnSpc>
                <a:spcBef>
                  <a:spcPct val="0"/>
                </a:spcBef>
              </a:pPr>
              <a:r>
                <a:rPr lang="en-US" sz="2227" spc="-22">
                  <a:solidFill>
                    <a:srgbClr val="010101"/>
                  </a:solidFill>
                  <a:latin typeface="Roboto Mono Bold"/>
                  <a:ea typeface="Roboto Mono Bold"/>
                  <a:cs typeface="Roboto Mono Bold"/>
                  <a:sym typeface="Roboto Mono Bold"/>
                </a:rPr>
                <a:t>Automation and Control:</a:t>
              </a:r>
              <a:r>
                <a:rPr lang="en-US" sz="2227" spc="-22">
                  <a:solidFill>
                    <a:srgbClr val="010101"/>
                  </a:solidFill>
                  <a:latin typeface="Roboto Mono"/>
                  <a:ea typeface="Roboto Mono"/>
                  <a:cs typeface="Roboto Mono"/>
                  <a:sym typeface="Roboto Mono"/>
                </a:rPr>
                <a:t> IoT systems can automate processes based on the data collected, providing remote control and management capabilities.</a:t>
              </a:r>
            </a:p>
          </p:txBody>
        </p:sp>
        <p:sp>
          <p:nvSpPr>
            <p:cNvPr id="5" name="TextBox 5"/>
            <p:cNvSpPr txBox="1"/>
            <p:nvPr/>
          </p:nvSpPr>
          <p:spPr>
            <a:xfrm>
              <a:off x="0" y="279281"/>
              <a:ext cx="8351922" cy="2241884"/>
            </a:xfrm>
            <a:prstGeom prst="rect">
              <a:avLst/>
            </a:prstGeom>
          </p:spPr>
          <p:txBody>
            <a:bodyPr lIns="0" tIns="0" rIns="0" bIns="0" rtlCol="0" anchor="t">
              <a:spAutoFit/>
            </a:bodyPr>
            <a:lstStyle/>
            <a:p>
              <a:pPr algn="l">
                <a:lnSpc>
                  <a:spcPts val="3398"/>
                </a:lnSpc>
                <a:spcBef>
                  <a:spcPct val="0"/>
                </a:spcBef>
              </a:pPr>
              <a:r>
                <a:rPr lang="en-US" sz="2427" spc="-24">
                  <a:solidFill>
                    <a:srgbClr val="010101"/>
                  </a:solidFill>
                  <a:latin typeface="Roboto Mono Bold"/>
                  <a:ea typeface="Roboto Mono Bold"/>
                  <a:cs typeface="Roboto Mono Bold"/>
                  <a:sym typeface="Roboto Mono Bold"/>
                </a:rPr>
                <a:t>Connectivity:</a:t>
              </a:r>
              <a:r>
                <a:rPr lang="en-US" sz="2427" spc="-24">
                  <a:solidFill>
                    <a:srgbClr val="010101"/>
                  </a:solidFill>
                  <a:latin typeface="Roboto Mono"/>
                  <a:ea typeface="Roboto Mono"/>
                  <a:cs typeface="Roboto Mono"/>
                  <a:sym typeface="Roboto Mono"/>
                </a:rPr>
                <a:t> IoT devices are connected to the internet and often to each other, enabling communication and data exchange.</a:t>
              </a:r>
            </a:p>
          </p:txBody>
        </p:sp>
      </p:grpSp>
      <p:grpSp>
        <p:nvGrpSpPr>
          <p:cNvPr id="6" name="Group 6"/>
          <p:cNvGrpSpPr/>
          <p:nvPr/>
        </p:nvGrpSpPr>
        <p:grpSpPr>
          <a:xfrm>
            <a:off x="1748412" y="2625692"/>
            <a:ext cx="5972877" cy="5035616"/>
            <a:chOff x="0" y="0"/>
            <a:chExt cx="7963836" cy="6714155"/>
          </a:xfrm>
        </p:grpSpPr>
        <p:sp>
          <p:nvSpPr>
            <p:cNvPr id="7" name="TextBox 7"/>
            <p:cNvSpPr txBox="1"/>
            <p:nvPr/>
          </p:nvSpPr>
          <p:spPr>
            <a:xfrm>
              <a:off x="0" y="1931547"/>
              <a:ext cx="7963836" cy="4782608"/>
            </a:xfrm>
            <a:prstGeom prst="rect">
              <a:avLst/>
            </a:prstGeom>
          </p:spPr>
          <p:txBody>
            <a:bodyPr lIns="0" tIns="0" rIns="0" bIns="0" rtlCol="0" anchor="t">
              <a:spAutoFit/>
            </a:bodyPr>
            <a:lstStyle/>
            <a:p>
              <a:pPr algn="l">
                <a:lnSpc>
                  <a:spcPts val="9349"/>
                </a:lnSpc>
              </a:pPr>
              <a:r>
                <a:rPr lang="en-US" sz="8499">
                  <a:solidFill>
                    <a:srgbClr val="3D3B3B"/>
                  </a:solidFill>
                  <a:latin typeface="Muli Heavy"/>
                  <a:ea typeface="Muli Heavy"/>
                  <a:cs typeface="Muli Heavy"/>
                  <a:sym typeface="Muli Heavy"/>
                </a:rPr>
                <a:t>The Key Characteristics of IoT</a:t>
              </a:r>
            </a:p>
          </p:txBody>
        </p:sp>
        <p:sp>
          <p:nvSpPr>
            <p:cNvPr id="8" name="TextBox 8"/>
            <p:cNvSpPr txBox="1"/>
            <p:nvPr/>
          </p:nvSpPr>
          <p:spPr>
            <a:xfrm>
              <a:off x="0" y="57150"/>
              <a:ext cx="7963836" cy="955241"/>
            </a:xfrm>
            <a:prstGeom prst="rect">
              <a:avLst/>
            </a:prstGeom>
          </p:spPr>
          <p:txBody>
            <a:bodyPr lIns="0" tIns="0" rIns="0" bIns="0" rtlCol="0" anchor="t">
              <a:spAutoFit/>
            </a:bodyPr>
            <a:lstStyle/>
            <a:p>
              <a:pPr algn="l">
                <a:lnSpc>
                  <a:spcPts val="549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25982" y="1524000"/>
            <a:ext cx="8428075" cy="7010968"/>
          </a:xfrm>
          <a:prstGeom prst="rect">
            <a:avLst/>
          </a:prstGeom>
        </p:spPr>
        <p:txBody>
          <a:bodyPr lIns="0" tIns="0" rIns="0" bIns="0" rtlCol="0" anchor="t">
            <a:spAutoFit/>
          </a:bodyPr>
          <a:lstStyle/>
          <a:p>
            <a:pPr marL="480946" lvl="1" indent="-240473" algn="l">
              <a:lnSpc>
                <a:spcPts val="3118"/>
              </a:lnSpc>
              <a:buFont typeface="Arial"/>
              <a:buChar char="•"/>
            </a:pPr>
            <a:r>
              <a:rPr lang="en-US" sz="2227" spc="-22" dirty="0">
                <a:solidFill>
                  <a:srgbClr val="010101"/>
                </a:solidFill>
                <a:latin typeface="Roboto Mono"/>
                <a:ea typeface="Roboto Mono"/>
                <a:cs typeface="Roboto Mono"/>
                <a:sym typeface="Roboto Mono"/>
              </a:rPr>
              <a:t>This literature review provides a comprehensive and updated examination of IoT security, addressing current challenges such as device vulnerabilities, data protection, and network security, while also exploring emerging technologies like blockchain, edge computing, and AI for threat detection. </a:t>
            </a:r>
          </a:p>
          <a:p>
            <a:pPr marL="480946" lvl="1" indent="-240473" algn="l">
              <a:lnSpc>
                <a:spcPts val="3118"/>
              </a:lnSpc>
              <a:buFont typeface="Arial"/>
              <a:buChar char="•"/>
            </a:pPr>
            <a:r>
              <a:rPr lang="en-US" sz="2227" spc="-22" dirty="0">
                <a:solidFill>
                  <a:srgbClr val="010101"/>
                </a:solidFill>
                <a:latin typeface="Roboto Mono"/>
                <a:ea typeface="Roboto Mono"/>
                <a:cs typeface="Roboto Mono"/>
                <a:sym typeface="Roboto Mono"/>
              </a:rPr>
              <a:t>Unlike previous studies, it highlights the practical implementation of cryptographic solutions tailored for resource-constrained IoT environments and emphasizes the need for continuous advancements in secure communication protocols and regulatory compliance. </a:t>
            </a:r>
          </a:p>
          <a:p>
            <a:pPr marL="480946" lvl="1" indent="-240473" algn="l">
              <a:lnSpc>
                <a:spcPts val="3118"/>
              </a:lnSpc>
              <a:buFont typeface="Arial"/>
              <a:buChar char="•"/>
            </a:pPr>
            <a:r>
              <a:rPr lang="en-US" sz="2227" spc="-22" dirty="0">
                <a:solidFill>
                  <a:srgbClr val="010101"/>
                </a:solidFill>
                <a:latin typeface="Roboto Mono"/>
                <a:ea typeface="Roboto Mono"/>
                <a:cs typeface="Roboto Mono"/>
                <a:sym typeface="Roboto Mono"/>
              </a:rPr>
              <a:t>By integrating recent developments and case studies, this review offers a holistic view of IoT security, positioning it as a valuable resource for both academic researchers and industry practitioners.</a:t>
            </a:r>
          </a:p>
        </p:txBody>
      </p:sp>
      <p:grpSp>
        <p:nvGrpSpPr>
          <p:cNvPr id="3" name="Group 3"/>
          <p:cNvGrpSpPr/>
          <p:nvPr/>
        </p:nvGrpSpPr>
        <p:grpSpPr>
          <a:xfrm>
            <a:off x="1748412" y="2883151"/>
            <a:ext cx="5972877" cy="3854516"/>
            <a:chOff x="0" y="0"/>
            <a:chExt cx="7963836" cy="5139355"/>
          </a:xfrm>
        </p:grpSpPr>
        <p:sp>
          <p:nvSpPr>
            <p:cNvPr id="4" name="TextBox 4"/>
            <p:cNvSpPr txBox="1"/>
            <p:nvPr/>
          </p:nvSpPr>
          <p:spPr>
            <a:xfrm>
              <a:off x="0" y="1931547"/>
              <a:ext cx="7963836" cy="3207808"/>
            </a:xfrm>
            <a:prstGeom prst="rect">
              <a:avLst/>
            </a:prstGeom>
          </p:spPr>
          <p:txBody>
            <a:bodyPr lIns="0" tIns="0" rIns="0" bIns="0" rtlCol="0" anchor="t">
              <a:spAutoFit/>
            </a:bodyPr>
            <a:lstStyle/>
            <a:p>
              <a:pPr algn="l">
                <a:lnSpc>
                  <a:spcPts val="9349"/>
                </a:lnSpc>
              </a:pPr>
              <a:r>
                <a:rPr lang="en-US" sz="8499">
                  <a:solidFill>
                    <a:srgbClr val="3D3B3B"/>
                  </a:solidFill>
                  <a:latin typeface="Muli Heavy"/>
                  <a:ea typeface="Muli Heavy"/>
                  <a:cs typeface="Muli Heavy"/>
                  <a:sym typeface="Muli Heavy"/>
                </a:rPr>
                <a:t>Literature Review</a:t>
              </a:r>
            </a:p>
          </p:txBody>
        </p:sp>
        <p:sp>
          <p:nvSpPr>
            <p:cNvPr id="5" name="TextBox 5"/>
            <p:cNvSpPr txBox="1"/>
            <p:nvPr/>
          </p:nvSpPr>
          <p:spPr>
            <a:xfrm>
              <a:off x="0" y="57150"/>
              <a:ext cx="7963836" cy="955241"/>
            </a:xfrm>
            <a:prstGeom prst="rect">
              <a:avLst/>
            </a:prstGeom>
          </p:spPr>
          <p:txBody>
            <a:bodyPr lIns="0" tIns="0" rIns="0" bIns="0" rtlCol="0" anchor="t">
              <a:spAutoFit/>
            </a:bodyPr>
            <a:lstStyle/>
            <a:p>
              <a:pPr algn="l">
                <a:lnSpc>
                  <a:spcPts val="5499"/>
                </a:lnSpc>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2288" y="1346634"/>
            <a:ext cx="5066070" cy="7593732"/>
          </a:xfrm>
          <a:custGeom>
            <a:avLst/>
            <a:gdLst/>
            <a:ahLst/>
            <a:cxnLst/>
            <a:rect l="l" t="t" r="r" b="b"/>
            <a:pathLst>
              <a:path w="5066070" h="7593732">
                <a:moveTo>
                  <a:pt x="0" y="0"/>
                </a:moveTo>
                <a:lnTo>
                  <a:pt x="5066070" y="0"/>
                </a:lnTo>
                <a:lnTo>
                  <a:pt x="5066070" y="7593732"/>
                </a:lnTo>
                <a:lnTo>
                  <a:pt x="0" y="7593732"/>
                </a:lnTo>
                <a:lnTo>
                  <a:pt x="0" y="0"/>
                </a:lnTo>
                <a:close/>
              </a:path>
            </a:pathLst>
          </a:custGeom>
          <a:blipFill>
            <a:blip r:embed="rId2"/>
            <a:stretch>
              <a:fillRect l="-61539" r="-63442"/>
            </a:stretch>
          </a:blipFill>
        </p:spPr>
      </p:sp>
      <p:grpSp>
        <p:nvGrpSpPr>
          <p:cNvPr id="3" name="Group 3"/>
          <p:cNvGrpSpPr/>
          <p:nvPr/>
        </p:nvGrpSpPr>
        <p:grpSpPr>
          <a:xfrm>
            <a:off x="8947513" y="1709557"/>
            <a:ext cx="7807329" cy="6867885"/>
            <a:chOff x="0" y="0"/>
            <a:chExt cx="10409772" cy="9157180"/>
          </a:xfrm>
        </p:grpSpPr>
        <p:sp>
          <p:nvSpPr>
            <p:cNvPr id="4" name="TextBox 4"/>
            <p:cNvSpPr txBox="1"/>
            <p:nvPr/>
          </p:nvSpPr>
          <p:spPr>
            <a:xfrm>
              <a:off x="0" y="1931547"/>
              <a:ext cx="10409772" cy="3207808"/>
            </a:xfrm>
            <a:prstGeom prst="rect">
              <a:avLst/>
            </a:prstGeom>
          </p:spPr>
          <p:txBody>
            <a:bodyPr lIns="0" tIns="0" rIns="0" bIns="0" rtlCol="0" anchor="t">
              <a:spAutoFit/>
            </a:bodyPr>
            <a:lstStyle/>
            <a:p>
              <a:pPr algn="l">
                <a:lnSpc>
                  <a:spcPts val="9349"/>
                </a:lnSpc>
              </a:pPr>
              <a:r>
                <a:rPr lang="en-US" sz="8499">
                  <a:solidFill>
                    <a:srgbClr val="3D3B3B"/>
                  </a:solidFill>
                  <a:latin typeface="Muli Heavy"/>
                  <a:ea typeface="Muli Heavy"/>
                  <a:cs typeface="Muli Heavy"/>
                  <a:sym typeface="Muli Heavy"/>
                </a:rPr>
                <a:t>Cryptography in IoT</a:t>
              </a:r>
            </a:p>
          </p:txBody>
        </p:sp>
        <p:sp>
          <p:nvSpPr>
            <p:cNvPr id="5" name="TextBox 5"/>
            <p:cNvSpPr txBox="1"/>
            <p:nvPr/>
          </p:nvSpPr>
          <p:spPr>
            <a:xfrm>
              <a:off x="0" y="5736759"/>
              <a:ext cx="10409772" cy="3384884"/>
            </a:xfrm>
            <a:prstGeom prst="rect">
              <a:avLst/>
            </a:prstGeom>
          </p:spPr>
          <p:txBody>
            <a:bodyPr lIns="0" tIns="0" rIns="0" bIns="0" rtlCol="0" anchor="t">
              <a:spAutoFit/>
            </a:bodyPr>
            <a:lstStyle/>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Data Encryption</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Secure Communication Protocols</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Authentication</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Integrity Verification</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Key Management </a:t>
              </a:r>
            </a:p>
            <a:p>
              <a:pPr marL="524125" lvl="1" indent="-262063" algn="l">
                <a:lnSpc>
                  <a:spcPts val="3398"/>
                </a:lnSpc>
                <a:buFont typeface="Arial"/>
                <a:buChar char="•"/>
              </a:pPr>
              <a:r>
                <a:rPr lang="en-US" sz="2427" spc="-24">
                  <a:solidFill>
                    <a:srgbClr val="010101"/>
                  </a:solidFill>
                  <a:latin typeface="Roboto Mono"/>
                  <a:ea typeface="Roboto Mono"/>
                  <a:cs typeface="Roboto Mono"/>
                  <a:sym typeface="Roboto Mono"/>
                </a:rPr>
                <a:t>Lightweight Cryptography</a:t>
              </a:r>
            </a:p>
          </p:txBody>
        </p:sp>
        <p:sp>
          <p:nvSpPr>
            <p:cNvPr id="6" name="TextBox 6"/>
            <p:cNvSpPr txBox="1"/>
            <p:nvPr/>
          </p:nvSpPr>
          <p:spPr>
            <a:xfrm>
              <a:off x="0" y="57150"/>
              <a:ext cx="10409772" cy="955241"/>
            </a:xfrm>
            <a:prstGeom prst="rect">
              <a:avLst/>
            </a:prstGeom>
          </p:spPr>
          <p:txBody>
            <a:bodyPr lIns="0" tIns="0" rIns="0" bIns="0" rtlCol="0" anchor="t">
              <a:spAutoFit/>
            </a:bodyPr>
            <a:lstStyle/>
            <a:p>
              <a:pPr algn="l">
                <a:lnSpc>
                  <a:spcPts val="5499"/>
                </a:lnSpc>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5323" y="3044685"/>
            <a:ext cx="5572451" cy="3998234"/>
          </a:xfrm>
          <a:custGeom>
            <a:avLst/>
            <a:gdLst/>
            <a:ahLst/>
            <a:cxnLst/>
            <a:rect l="l" t="t" r="r" b="b"/>
            <a:pathLst>
              <a:path w="5572451" h="3998234">
                <a:moveTo>
                  <a:pt x="0" y="0"/>
                </a:moveTo>
                <a:lnTo>
                  <a:pt x="5572451" y="0"/>
                </a:lnTo>
                <a:lnTo>
                  <a:pt x="5572451" y="3998234"/>
                </a:lnTo>
                <a:lnTo>
                  <a:pt x="0" y="3998234"/>
                </a:lnTo>
                <a:lnTo>
                  <a:pt x="0" y="0"/>
                </a:lnTo>
                <a:close/>
              </a:path>
            </a:pathLst>
          </a:custGeom>
          <a:blipFill>
            <a:blip r:embed="rId2">
              <a:alphaModFix amt="50000"/>
            </a:blip>
            <a:stretch>
              <a:fillRect/>
            </a:stretch>
          </a:blipFill>
        </p:spPr>
      </p:sp>
      <p:grpSp>
        <p:nvGrpSpPr>
          <p:cNvPr id="3" name="Group 3"/>
          <p:cNvGrpSpPr/>
          <p:nvPr/>
        </p:nvGrpSpPr>
        <p:grpSpPr>
          <a:xfrm>
            <a:off x="1001628" y="3633841"/>
            <a:ext cx="5139841" cy="2819922"/>
            <a:chOff x="0" y="0"/>
            <a:chExt cx="1052050" cy="577197"/>
          </a:xfrm>
        </p:grpSpPr>
        <p:sp>
          <p:nvSpPr>
            <p:cNvPr id="4" name="Freeform 4"/>
            <p:cNvSpPr/>
            <p:nvPr/>
          </p:nvSpPr>
          <p:spPr>
            <a:xfrm>
              <a:off x="0" y="0"/>
              <a:ext cx="1052050" cy="577197"/>
            </a:xfrm>
            <a:custGeom>
              <a:avLst/>
              <a:gdLst/>
              <a:ahLst/>
              <a:cxnLst/>
              <a:rect l="l" t="t" r="r" b="b"/>
              <a:pathLst>
                <a:path w="1052050" h="577197">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id="5" name="TextBox 5"/>
            <p:cNvSpPr txBox="1"/>
            <p:nvPr/>
          </p:nvSpPr>
          <p:spPr>
            <a:xfrm>
              <a:off x="0" y="-38100"/>
              <a:ext cx="1052050" cy="615297"/>
            </a:xfrm>
            <a:prstGeom prst="rect">
              <a:avLst/>
            </a:prstGeom>
          </p:spPr>
          <p:txBody>
            <a:bodyPr lIns="47086" tIns="47086" rIns="47086" bIns="47086" rtlCol="0" anchor="ctr"/>
            <a:lstStyle/>
            <a:p>
              <a:pPr algn="ctr">
                <a:lnSpc>
                  <a:spcPts val="2659"/>
                </a:lnSpc>
              </a:pPr>
              <a:endParaRPr/>
            </a:p>
          </p:txBody>
        </p:sp>
      </p:grpSp>
      <p:sp>
        <p:nvSpPr>
          <p:cNvPr id="6" name="Freeform 6"/>
          <p:cNvSpPr/>
          <p:nvPr/>
        </p:nvSpPr>
        <p:spPr>
          <a:xfrm>
            <a:off x="1600412" y="4167291"/>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7" name="Group 7"/>
          <p:cNvGrpSpPr/>
          <p:nvPr/>
        </p:nvGrpSpPr>
        <p:grpSpPr>
          <a:xfrm>
            <a:off x="1576474" y="4126254"/>
            <a:ext cx="1011607" cy="10116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10" name="Freeform 10"/>
          <p:cNvSpPr/>
          <p:nvPr/>
        </p:nvSpPr>
        <p:spPr>
          <a:xfrm>
            <a:off x="6357774" y="3044685"/>
            <a:ext cx="5572451" cy="3998234"/>
          </a:xfrm>
          <a:custGeom>
            <a:avLst/>
            <a:gdLst/>
            <a:ahLst/>
            <a:cxnLst/>
            <a:rect l="l" t="t" r="r" b="b"/>
            <a:pathLst>
              <a:path w="5572451" h="3998234">
                <a:moveTo>
                  <a:pt x="0" y="0"/>
                </a:moveTo>
                <a:lnTo>
                  <a:pt x="5572452" y="0"/>
                </a:lnTo>
                <a:lnTo>
                  <a:pt x="5572452" y="3998234"/>
                </a:lnTo>
                <a:lnTo>
                  <a:pt x="0" y="3998234"/>
                </a:lnTo>
                <a:lnTo>
                  <a:pt x="0" y="0"/>
                </a:lnTo>
                <a:close/>
              </a:path>
            </a:pathLst>
          </a:custGeom>
          <a:blipFill>
            <a:blip r:embed="rId2">
              <a:alphaModFix amt="50000"/>
            </a:blip>
            <a:stretch>
              <a:fillRect/>
            </a:stretch>
          </a:blipFill>
        </p:spPr>
      </p:sp>
      <p:grpSp>
        <p:nvGrpSpPr>
          <p:cNvPr id="11" name="Group 11"/>
          <p:cNvGrpSpPr/>
          <p:nvPr/>
        </p:nvGrpSpPr>
        <p:grpSpPr>
          <a:xfrm>
            <a:off x="6574080" y="3633841"/>
            <a:ext cx="5139841" cy="2819922"/>
            <a:chOff x="0" y="0"/>
            <a:chExt cx="1052050" cy="577197"/>
          </a:xfrm>
        </p:grpSpPr>
        <p:sp>
          <p:nvSpPr>
            <p:cNvPr id="12" name="Freeform 12"/>
            <p:cNvSpPr/>
            <p:nvPr/>
          </p:nvSpPr>
          <p:spPr>
            <a:xfrm>
              <a:off x="0" y="0"/>
              <a:ext cx="1052050" cy="577197"/>
            </a:xfrm>
            <a:custGeom>
              <a:avLst/>
              <a:gdLst/>
              <a:ahLst/>
              <a:cxnLst/>
              <a:rect l="l" t="t" r="r" b="b"/>
              <a:pathLst>
                <a:path w="1052050" h="577197">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id="13" name="TextBox 13"/>
            <p:cNvSpPr txBox="1"/>
            <p:nvPr/>
          </p:nvSpPr>
          <p:spPr>
            <a:xfrm>
              <a:off x="0" y="-38100"/>
              <a:ext cx="1052050" cy="615297"/>
            </a:xfrm>
            <a:prstGeom prst="rect">
              <a:avLst/>
            </a:prstGeom>
          </p:spPr>
          <p:txBody>
            <a:bodyPr lIns="47086" tIns="47086" rIns="47086" bIns="47086" rtlCol="0" anchor="ctr"/>
            <a:lstStyle/>
            <a:p>
              <a:pPr algn="ctr">
                <a:lnSpc>
                  <a:spcPts val="2659"/>
                </a:lnSpc>
              </a:pPr>
              <a:endParaRPr/>
            </a:p>
          </p:txBody>
        </p:sp>
      </p:grpSp>
      <p:sp>
        <p:nvSpPr>
          <p:cNvPr id="14" name="Freeform 14"/>
          <p:cNvSpPr/>
          <p:nvPr/>
        </p:nvSpPr>
        <p:spPr>
          <a:xfrm>
            <a:off x="7172864" y="4167291"/>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15" name="Group 15"/>
          <p:cNvGrpSpPr/>
          <p:nvPr/>
        </p:nvGrpSpPr>
        <p:grpSpPr>
          <a:xfrm>
            <a:off x="7148926" y="4126254"/>
            <a:ext cx="1011607" cy="1011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18" name="Freeform 18"/>
          <p:cNvSpPr/>
          <p:nvPr/>
        </p:nvSpPr>
        <p:spPr>
          <a:xfrm>
            <a:off x="11930226" y="3044685"/>
            <a:ext cx="5572451" cy="3998234"/>
          </a:xfrm>
          <a:custGeom>
            <a:avLst/>
            <a:gdLst/>
            <a:ahLst/>
            <a:cxnLst/>
            <a:rect l="l" t="t" r="r" b="b"/>
            <a:pathLst>
              <a:path w="5572451" h="3998234">
                <a:moveTo>
                  <a:pt x="0" y="0"/>
                </a:moveTo>
                <a:lnTo>
                  <a:pt x="5572451" y="0"/>
                </a:lnTo>
                <a:lnTo>
                  <a:pt x="5572451" y="3998234"/>
                </a:lnTo>
                <a:lnTo>
                  <a:pt x="0" y="3998234"/>
                </a:lnTo>
                <a:lnTo>
                  <a:pt x="0" y="0"/>
                </a:lnTo>
                <a:close/>
              </a:path>
            </a:pathLst>
          </a:custGeom>
          <a:blipFill>
            <a:blip r:embed="rId2">
              <a:alphaModFix amt="50000"/>
            </a:blip>
            <a:stretch>
              <a:fillRect/>
            </a:stretch>
          </a:blipFill>
        </p:spPr>
      </p:sp>
      <p:grpSp>
        <p:nvGrpSpPr>
          <p:cNvPr id="19" name="Group 19"/>
          <p:cNvGrpSpPr/>
          <p:nvPr/>
        </p:nvGrpSpPr>
        <p:grpSpPr>
          <a:xfrm>
            <a:off x="12146531" y="3633841"/>
            <a:ext cx="5139841" cy="2819922"/>
            <a:chOff x="0" y="0"/>
            <a:chExt cx="1052050" cy="577197"/>
          </a:xfrm>
        </p:grpSpPr>
        <p:sp>
          <p:nvSpPr>
            <p:cNvPr id="20" name="Freeform 20"/>
            <p:cNvSpPr/>
            <p:nvPr/>
          </p:nvSpPr>
          <p:spPr>
            <a:xfrm>
              <a:off x="0" y="0"/>
              <a:ext cx="1052050" cy="577197"/>
            </a:xfrm>
            <a:custGeom>
              <a:avLst/>
              <a:gdLst/>
              <a:ahLst/>
              <a:cxnLst/>
              <a:rect l="l" t="t" r="r" b="b"/>
              <a:pathLst>
                <a:path w="1052050" h="577197">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id="21" name="TextBox 21"/>
            <p:cNvSpPr txBox="1"/>
            <p:nvPr/>
          </p:nvSpPr>
          <p:spPr>
            <a:xfrm>
              <a:off x="0" y="-38100"/>
              <a:ext cx="1052050" cy="615297"/>
            </a:xfrm>
            <a:prstGeom prst="rect">
              <a:avLst/>
            </a:prstGeom>
          </p:spPr>
          <p:txBody>
            <a:bodyPr lIns="47086" tIns="47086" rIns="47086" bIns="47086" rtlCol="0" anchor="ctr"/>
            <a:lstStyle/>
            <a:p>
              <a:pPr algn="ctr">
                <a:lnSpc>
                  <a:spcPts val="2659"/>
                </a:lnSpc>
              </a:pPr>
              <a:endParaRPr/>
            </a:p>
          </p:txBody>
        </p:sp>
      </p:grpSp>
      <p:sp>
        <p:nvSpPr>
          <p:cNvPr id="22" name="Freeform 22"/>
          <p:cNvSpPr/>
          <p:nvPr/>
        </p:nvSpPr>
        <p:spPr>
          <a:xfrm>
            <a:off x="12745315" y="4167291"/>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23" name="Group 23"/>
          <p:cNvGrpSpPr/>
          <p:nvPr/>
        </p:nvGrpSpPr>
        <p:grpSpPr>
          <a:xfrm>
            <a:off x="12721377" y="4126254"/>
            <a:ext cx="1011607" cy="101160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26" name="Group 26"/>
          <p:cNvGrpSpPr/>
          <p:nvPr/>
        </p:nvGrpSpPr>
        <p:grpSpPr>
          <a:xfrm>
            <a:off x="1096242" y="7185794"/>
            <a:ext cx="4950613" cy="1272624"/>
            <a:chOff x="0" y="0"/>
            <a:chExt cx="1013318" cy="260488"/>
          </a:xfrm>
        </p:grpSpPr>
        <p:sp>
          <p:nvSpPr>
            <p:cNvPr id="27" name="Freeform 27"/>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28" name="TextBox 28"/>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29" name="Freeform 29"/>
          <p:cNvSpPr/>
          <p:nvPr/>
        </p:nvSpPr>
        <p:spPr>
          <a:xfrm>
            <a:off x="1269284" y="7342158"/>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30" name="Group 30"/>
          <p:cNvGrpSpPr/>
          <p:nvPr/>
        </p:nvGrpSpPr>
        <p:grpSpPr>
          <a:xfrm>
            <a:off x="1245346" y="7301121"/>
            <a:ext cx="1011607" cy="1011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2" name="TextBox 32"/>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3" name="Group 33"/>
          <p:cNvGrpSpPr/>
          <p:nvPr/>
        </p:nvGrpSpPr>
        <p:grpSpPr>
          <a:xfrm>
            <a:off x="6668693" y="7185794"/>
            <a:ext cx="4950613" cy="1272624"/>
            <a:chOff x="0" y="0"/>
            <a:chExt cx="1013318" cy="260488"/>
          </a:xfrm>
        </p:grpSpPr>
        <p:sp>
          <p:nvSpPr>
            <p:cNvPr id="34" name="Freeform 34"/>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35" name="TextBox 35"/>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36" name="Freeform 36"/>
          <p:cNvSpPr/>
          <p:nvPr/>
        </p:nvSpPr>
        <p:spPr>
          <a:xfrm>
            <a:off x="6841735" y="7342158"/>
            <a:ext cx="1026728" cy="1025445"/>
          </a:xfrm>
          <a:custGeom>
            <a:avLst/>
            <a:gdLst/>
            <a:ahLst/>
            <a:cxnLst/>
            <a:rect l="l" t="t" r="r" b="b"/>
            <a:pathLst>
              <a:path w="1026728" h="1025445">
                <a:moveTo>
                  <a:pt x="0" y="0"/>
                </a:moveTo>
                <a:lnTo>
                  <a:pt x="1026729" y="0"/>
                </a:lnTo>
                <a:lnTo>
                  <a:pt x="1026729" y="1025445"/>
                </a:lnTo>
                <a:lnTo>
                  <a:pt x="0" y="1025445"/>
                </a:lnTo>
                <a:lnTo>
                  <a:pt x="0" y="0"/>
                </a:lnTo>
                <a:close/>
              </a:path>
            </a:pathLst>
          </a:custGeom>
          <a:blipFill>
            <a:blip r:embed="rId3"/>
            <a:stretch>
              <a:fillRect/>
            </a:stretch>
          </a:blipFill>
        </p:spPr>
      </p:sp>
      <p:grpSp>
        <p:nvGrpSpPr>
          <p:cNvPr id="37" name="Group 37"/>
          <p:cNvGrpSpPr/>
          <p:nvPr/>
        </p:nvGrpSpPr>
        <p:grpSpPr>
          <a:xfrm>
            <a:off x="6817797" y="7301121"/>
            <a:ext cx="1011607" cy="101160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9" name="TextBox 39"/>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40" name="Group 40"/>
          <p:cNvGrpSpPr/>
          <p:nvPr/>
        </p:nvGrpSpPr>
        <p:grpSpPr>
          <a:xfrm>
            <a:off x="12241145" y="7185794"/>
            <a:ext cx="4950613" cy="1272624"/>
            <a:chOff x="0" y="0"/>
            <a:chExt cx="1013318" cy="260488"/>
          </a:xfrm>
        </p:grpSpPr>
        <p:sp>
          <p:nvSpPr>
            <p:cNvPr id="41" name="Freeform 41"/>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42" name="TextBox 42"/>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43" name="Freeform 43"/>
          <p:cNvSpPr/>
          <p:nvPr/>
        </p:nvSpPr>
        <p:spPr>
          <a:xfrm>
            <a:off x="12414187" y="7342158"/>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44" name="Group 44"/>
          <p:cNvGrpSpPr/>
          <p:nvPr/>
        </p:nvGrpSpPr>
        <p:grpSpPr>
          <a:xfrm>
            <a:off x="12390249" y="7301121"/>
            <a:ext cx="1011607" cy="101160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6" name="TextBox 46"/>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47" name="Freeform 47"/>
          <p:cNvSpPr/>
          <p:nvPr/>
        </p:nvSpPr>
        <p:spPr>
          <a:xfrm>
            <a:off x="1916925" y="4495480"/>
            <a:ext cx="364369" cy="369067"/>
          </a:xfrm>
          <a:custGeom>
            <a:avLst/>
            <a:gdLst/>
            <a:ahLst/>
            <a:cxnLst/>
            <a:rect l="l" t="t" r="r" b="b"/>
            <a:pathLst>
              <a:path w="364369" h="369067">
                <a:moveTo>
                  <a:pt x="0" y="0"/>
                </a:moveTo>
                <a:lnTo>
                  <a:pt x="364369" y="0"/>
                </a:lnTo>
                <a:lnTo>
                  <a:pt x="364369" y="369066"/>
                </a:lnTo>
                <a:lnTo>
                  <a:pt x="0" y="369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8" name="Freeform 48"/>
          <p:cNvSpPr/>
          <p:nvPr/>
        </p:nvSpPr>
        <p:spPr>
          <a:xfrm>
            <a:off x="7508885" y="4533818"/>
            <a:ext cx="370478" cy="373877"/>
          </a:xfrm>
          <a:custGeom>
            <a:avLst/>
            <a:gdLst/>
            <a:ahLst/>
            <a:cxnLst/>
            <a:rect l="l" t="t" r="r" b="b"/>
            <a:pathLst>
              <a:path w="370478" h="373877">
                <a:moveTo>
                  <a:pt x="0" y="0"/>
                </a:moveTo>
                <a:lnTo>
                  <a:pt x="370478" y="0"/>
                </a:lnTo>
                <a:lnTo>
                  <a:pt x="370478" y="373877"/>
                </a:lnTo>
                <a:lnTo>
                  <a:pt x="0" y="373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9" name="Freeform 49"/>
          <p:cNvSpPr/>
          <p:nvPr/>
        </p:nvSpPr>
        <p:spPr>
          <a:xfrm>
            <a:off x="13016038" y="4466970"/>
            <a:ext cx="373275" cy="373275"/>
          </a:xfrm>
          <a:custGeom>
            <a:avLst/>
            <a:gdLst/>
            <a:ahLst/>
            <a:cxnLst/>
            <a:rect l="l" t="t" r="r" b="b"/>
            <a:pathLst>
              <a:path w="373275" h="373275">
                <a:moveTo>
                  <a:pt x="0" y="0"/>
                </a:moveTo>
                <a:lnTo>
                  <a:pt x="373275" y="0"/>
                </a:lnTo>
                <a:lnTo>
                  <a:pt x="373275" y="373275"/>
                </a:lnTo>
                <a:lnTo>
                  <a:pt x="0" y="3732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0" name="Freeform 50"/>
          <p:cNvSpPr/>
          <p:nvPr/>
        </p:nvSpPr>
        <p:spPr>
          <a:xfrm>
            <a:off x="1536037" y="7548235"/>
            <a:ext cx="430226" cy="547741"/>
          </a:xfrm>
          <a:custGeom>
            <a:avLst/>
            <a:gdLst/>
            <a:ahLst/>
            <a:cxnLst/>
            <a:rect l="l" t="t" r="r" b="b"/>
            <a:pathLst>
              <a:path w="430226" h="547741">
                <a:moveTo>
                  <a:pt x="0" y="0"/>
                </a:moveTo>
                <a:lnTo>
                  <a:pt x="430225" y="0"/>
                </a:lnTo>
                <a:lnTo>
                  <a:pt x="430225" y="547741"/>
                </a:lnTo>
                <a:lnTo>
                  <a:pt x="0" y="5477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1" name="Freeform 51"/>
          <p:cNvSpPr/>
          <p:nvPr/>
        </p:nvSpPr>
        <p:spPr>
          <a:xfrm>
            <a:off x="7098121" y="7581445"/>
            <a:ext cx="450961" cy="450961"/>
          </a:xfrm>
          <a:custGeom>
            <a:avLst/>
            <a:gdLst/>
            <a:ahLst/>
            <a:cxnLst/>
            <a:rect l="l" t="t" r="r" b="b"/>
            <a:pathLst>
              <a:path w="450961" h="450961">
                <a:moveTo>
                  <a:pt x="0" y="0"/>
                </a:moveTo>
                <a:lnTo>
                  <a:pt x="450960" y="0"/>
                </a:lnTo>
                <a:lnTo>
                  <a:pt x="450960" y="450960"/>
                </a:lnTo>
                <a:lnTo>
                  <a:pt x="0" y="4509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2" name="Freeform 52"/>
          <p:cNvSpPr/>
          <p:nvPr/>
        </p:nvSpPr>
        <p:spPr>
          <a:xfrm>
            <a:off x="12667057" y="7581445"/>
            <a:ext cx="463389" cy="488245"/>
          </a:xfrm>
          <a:custGeom>
            <a:avLst/>
            <a:gdLst/>
            <a:ahLst/>
            <a:cxnLst/>
            <a:rect l="l" t="t" r="r" b="b"/>
            <a:pathLst>
              <a:path w="463389" h="488245">
                <a:moveTo>
                  <a:pt x="0" y="0"/>
                </a:moveTo>
                <a:lnTo>
                  <a:pt x="463389" y="0"/>
                </a:lnTo>
                <a:lnTo>
                  <a:pt x="463389" y="488245"/>
                </a:lnTo>
                <a:lnTo>
                  <a:pt x="0" y="4882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53" name="TextBox 53"/>
          <p:cNvSpPr txBox="1"/>
          <p:nvPr/>
        </p:nvSpPr>
        <p:spPr>
          <a:xfrm>
            <a:off x="3024244" y="3968893"/>
            <a:ext cx="2514380" cy="871353"/>
          </a:xfrm>
          <a:prstGeom prst="rect">
            <a:avLst/>
          </a:prstGeom>
        </p:spPr>
        <p:txBody>
          <a:bodyPr lIns="0" tIns="0" rIns="0" bIns="0" rtlCol="0" anchor="t">
            <a:spAutoFit/>
          </a:bodyPr>
          <a:lstStyle/>
          <a:p>
            <a:pPr algn="l">
              <a:lnSpc>
                <a:spcPts val="3422"/>
              </a:lnSpc>
              <a:spcBef>
                <a:spcPct val="0"/>
              </a:spcBef>
            </a:pPr>
            <a:r>
              <a:rPr lang="en-US" sz="2444">
                <a:solidFill>
                  <a:srgbClr val="3A6AD6"/>
                </a:solidFill>
                <a:latin typeface="Poppins Bold"/>
                <a:ea typeface="Poppins Bold"/>
                <a:cs typeface="Poppins Bold"/>
                <a:sym typeface="Poppins Bold"/>
              </a:rPr>
              <a:t>Security Vulnerabilities:</a:t>
            </a:r>
          </a:p>
        </p:txBody>
      </p:sp>
      <p:sp>
        <p:nvSpPr>
          <p:cNvPr id="54" name="TextBox 54"/>
          <p:cNvSpPr txBox="1"/>
          <p:nvPr/>
        </p:nvSpPr>
        <p:spPr>
          <a:xfrm>
            <a:off x="2519416" y="5015227"/>
            <a:ext cx="3117225" cy="836295"/>
          </a:xfrm>
          <a:prstGeom prst="rect">
            <a:avLst/>
          </a:prstGeom>
        </p:spPr>
        <p:txBody>
          <a:bodyPr lIns="0" tIns="0" rIns="0" bIns="0" rtlCol="0" anchor="t">
            <a:spAutoFit/>
          </a:bodyPr>
          <a:lstStyle/>
          <a:p>
            <a:pPr marL="259080" lvl="1" indent="-129540" algn="l">
              <a:lnSpc>
                <a:spcPts val="1679"/>
              </a:lnSpc>
              <a:spcBef>
                <a:spcPct val="0"/>
              </a:spcBef>
              <a:buFont typeface="Arial"/>
              <a:buChar char="•"/>
            </a:pPr>
            <a:r>
              <a:rPr lang="en-US" sz="1200">
                <a:solidFill>
                  <a:srgbClr val="1F2020"/>
                </a:solidFill>
                <a:latin typeface="Poppins Bold"/>
                <a:ea typeface="Poppins Bold"/>
                <a:cs typeface="Poppins Bold"/>
                <a:sym typeface="Poppins Bold"/>
              </a:rPr>
              <a:t>Inadequate Security Measures:</a:t>
            </a:r>
            <a:r>
              <a:rPr lang="en-US" sz="1200">
                <a:solidFill>
                  <a:srgbClr val="1F2020"/>
                </a:solidFill>
                <a:latin typeface="Poppins"/>
                <a:ea typeface="Poppins"/>
                <a:cs typeface="Poppins"/>
                <a:sym typeface="Poppins"/>
              </a:rPr>
              <a:t> Many IoT devices lack robust security features, making them susceptible to cyber-attacks.</a:t>
            </a:r>
          </a:p>
        </p:txBody>
      </p:sp>
      <p:sp>
        <p:nvSpPr>
          <p:cNvPr id="55" name="TextBox 55"/>
          <p:cNvSpPr txBox="1"/>
          <p:nvPr/>
        </p:nvSpPr>
        <p:spPr>
          <a:xfrm>
            <a:off x="8596695" y="3993194"/>
            <a:ext cx="1819697" cy="871353"/>
          </a:xfrm>
          <a:prstGeom prst="rect">
            <a:avLst/>
          </a:prstGeom>
        </p:spPr>
        <p:txBody>
          <a:bodyPr lIns="0" tIns="0" rIns="0" bIns="0" rtlCol="0" anchor="t">
            <a:spAutoFit/>
          </a:bodyPr>
          <a:lstStyle/>
          <a:p>
            <a:pPr algn="l">
              <a:lnSpc>
                <a:spcPts val="3422"/>
              </a:lnSpc>
              <a:spcBef>
                <a:spcPct val="0"/>
              </a:spcBef>
            </a:pPr>
            <a:r>
              <a:rPr lang="en-US" sz="2444">
                <a:solidFill>
                  <a:srgbClr val="3A6AD6"/>
                </a:solidFill>
                <a:latin typeface="Poppins Bold"/>
                <a:ea typeface="Poppins Bold"/>
                <a:cs typeface="Poppins Bold"/>
                <a:sym typeface="Poppins Bold"/>
              </a:rPr>
              <a:t>Privacy Concerns:</a:t>
            </a:r>
          </a:p>
        </p:txBody>
      </p:sp>
      <p:sp>
        <p:nvSpPr>
          <p:cNvPr id="56" name="TextBox 56"/>
          <p:cNvSpPr txBox="1"/>
          <p:nvPr/>
        </p:nvSpPr>
        <p:spPr>
          <a:xfrm>
            <a:off x="8596695" y="4933868"/>
            <a:ext cx="2363995" cy="1045845"/>
          </a:xfrm>
          <a:prstGeom prst="rect">
            <a:avLst/>
          </a:prstGeom>
        </p:spPr>
        <p:txBody>
          <a:bodyPr lIns="0" tIns="0" rIns="0" bIns="0" rtlCol="0" anchor="t">
            <a:spAutoFit/>
          </a:bodyPr>
          <a:lstStyle/>
          <a:p>
            <a:pPr marL="259082" lvl="1" indent="-129541" algn="l">
              <a:lnSpc>
                <a:spcPts val="1680"/>
              </a:lnSpc>
              <a:buFont typeface="Arial"/>
              <a:buChar char="•"/>
            </a:pPr>
            <a:r>
              <a:rPr lang="en-US" sz="1200">
                <a:solidFill>
                  <a:srgbClr val="1F2020"/>
                </a:solidFill>
                <a:latin typeface="Poppins Bold"/>
                <a:ea typeface="Poppins Bold"/>
                <a:cs typeface="Poppins Bold"/>
                <a:sym typeface="Poppins Bold"/>
              </a:rPr>
              <a:t>Data Collection:</a:t>
            </a:r>
            <a:r>
              <a:rPr lang="en-US" sz="1200">
                <a:solidFill>
                  <a:srgbClr val="1F2020"/>
                </a:solidFill>
                <a:latin typeface="Poppins"/>
                <a:ea typeface="Poppins"/>
                <a:cs typeface="Poppins"/>
                <a:sym typeface="Poppins"/>
              </a:rPr>
              <a:t> IoT devices often collect large amounts of personal data, raising concerns about user privacy.</a:t>
            </a:r>
          </a:p>
        </p:txBody>
      </p:sp>
      <p:sp>
        <p:nvSpPr>
          <p:cNvPr id="57" name="TextBox 57"/>
          <p:cNvSpPr txBox="1"/>
          <p:nvPr/>
        </p:nvSpPr>
        <p:spPr>
          <a:xfrm>
            <a:off x="14169147" y="3968893"/>
            <a:ext cx="2363995" cy="871353"/>
          </a:xfrm>
          <a:prstGeom prst="rect">
            <a:avLst/>
          </a:prstGeom>
        </p:spPr>
        <p:txBody>
          <a:bodyPr lIns="0" tIns="0" rIns="0" bIns="0" rtlCol="0" anchor="t">
            <a:spAutoFit/>
          </a:bodyPr>
          <a:lstStyle/>
          <a:p>
            <a:pPr algn="l">
              <a:lnSpc>
                <a:spcPts val="3422"/>
              </a:lnSpc>
              <a:spcBef>
                <a:spcPct val="0"/>
              </a:spcBef>
            </a:pPr>
            <a:r>
              <a:rPr lang="en-US" sz="2444">
                <a:solidFill>
                  <a:srgbClr val="3A6AD6"/>
                </a:solidFill>
                <a:latin typeface="Poppins Bold"/>
                <a:ea typeface="Poppins Bold"/>
                <a:cs typeface="Poppins Bold"/>
                <a:sym typeface="Poppins Bold"/>
              </a:rPr>
              <a:t>Data Management</a:t>
            </a:r>
          </a:p>
        </p:txBody>
      </p:sp>
      <p:sp>
        <p:nvSpPr>
          <p:cNvPr id="58" name="TextBox 58"/>
          <p:cNvSpPr txBox="1"/>
          <p:nvPr/>
        </p:nvSpPr>
        <p:spPr>
          <a:xfrm>
            <a:off x="14169147" y="4933868"/>
            <a:ext cx="2363995" cy="1045845"/>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Poppins Bold"/>
                <a:ea typeface="Poppins Bold"/>
                <a:cs typeface="Poppins Bold"/>
                <a:sym typeface="Poppins Bold"/>
              </a:rPr>
              <a:t>Data Overload:</a:t>
            </a:r>
            <a:r>
              <a:rPr lang="en-US" sz="1200">
                <a:solidFill>
                  <a:srgbClr val="1F2020"/>
                </a:solidFill>
                <a:latin typeface="Poppins"/>
                <a:ea typeface="Poppins"/>
                <a:cs typeface="Poppins"/>
                <a:sym typeface="Poppins"/>
              </a:rPr>
              <a:t> IoT networks generate vast amounts of data, making it challenging to store, manage, and analyze effectively.</a:t>
            </a:r>
          </a:p>
        </p:txBody>
      </p:sp>
      <p:sp>
        <p:nvSpPr>
          <p:cNvPr id="59" name="TextBox 59"/>
          <p:cNvSpPr txBox="1"/>
          <p:nvPr/>
        </p:nvSpPr>
        <p:spPr>
          <a:xfrm>
            <a:off x="2597866" y="7595295"/>
            <a:ext cx="3448990" cy="443066"/>
          </a:xfrm>
          <a:prstGeom prst="rect">
            <a:avLst/>
          </a:prstGeom>
        </p:spPr>
        <p:txBody>
          <a:bodyPr lIns="0" tIns="0" rIns="0" bIns="0" rtlCol="0" anchor="t">
            <a:spAutoFit/>
          </a:bodyPr>
          <a:lstStyle/>
          <a:p>
            <a:pPr algn="l">
              <a:lnSpc>
                <a:spcPts val="3422"/>
              </a:lnSpc>
              <a:spcBef>
                <a:spcPct val="0"/>
              </a:spcBef>
            </a:pPr>
            <a:r>
              <a:rPr lang="en-US" sz="2444">
                <a:solidFill>
                  <a:srgbClr val="3B3B3B"/>
                </a:solidFill>
                <a:latin typeface="Poppins"/>
                <a:ea typeface="Poppins"/>
                <a:cs typeface="Poppins"/>
                <a:sym typeface="Poppins"/>
              </a:rPr>
              <a:t>Energy Consumption</a:t>
            </a:r>
          </a:p>
        </p:txBody>
      </p:sp>
      <p:sp>
        <p:nvSpPr>
          <p:cNvPr id="60" name="TextBox 60"/>
          <p:cNvSpPr txBox="1"/>
          <p:nvPr/>
        </p:nvSpPr>
        <p:spPr>
          <a:xfrm>
            <a:off x="8170317" y="7595295"/>
            <a:ext cx="3448990" cy="443066"/>
          </a:xfrm>
          <a:prstGeom prst="rect">
            <a:avLst/>
          </a:prstGeom>
        </p:spPr>
        <p:txBody>
          <a:bodyPr lIns="0" tIns="0" rIns="0" bIns="0" rtlCol="0" anchor="t">
            <a:spAutoFit/>
          </a:bodyPr>
          <a:lstStyle/>
          <a:p>
            <a:pPr algn="l">
              <a:lnSpc>
                <a:spcPts val="3422"/>
              </a:lnSpc>
              <a:spcBef>
                <a:spcPct val="0"/>
              </a:spcBef>
            </a:pPr>
            <a:r>
              <a:rPr lang="en-US" sz="2444">
                <a:solidFill>
                  <a:srgbClr val="3B3B3B"/>
                </a:solidFill>
                <a:latin typeface="Poppins"/>
                <a:ea typeface="Poppins"/>
                <a:cs typeface="Poppins"/>
                <a:sym typeface="Poppins"/>
              </a:rPr>
              <a:t>Cost</a:t>
            </a:r>
          </a:p>
        </p:txBody>
      </p:sp>
      <p:sp>
        <p:nvSpPr>
          <p:cNvPr id="61" name="TextBox 61"/>
          <p:cNvSpPr txBox="1"/>
          <p:nvPr/>
        </p:nvSpPr>
        <p:spPr>
          <a:xfrm>
            <a:off x="13576697" y="7595295"/>
            <a:ext cx="3448990" cy="443066"/>
          </a:xfrm>
          <a:prstGeom prst="rect">
            <a:avLst/>
          </a:prstGeom>
        </p:spPr>
        <p:txBody>
          <a:bodyPr lIns="0" tIns="0" rIns="0" bIns="0" rtlCol="0" anchor="t">
            <a:spAutoFit/>
          </a:bodyPr>
          <a:lstStyle/>
          <a:p>
            <a:pPr algn="l">
              <a:lnSpc>
                <a:spcPts val="3422"/>
              </a:lnSpc>
              <a:spcBef>
                <a:spcPct val="0"/>
              </a:spcBef>
            </a:pPr>
            <a:r>
              <a:rPr lang="en-US" sz="2444">
                <a:solidFill>
                  <a:srgbClr val="3B3B3B"/>
                </a:solidFill>
                <a:latin typeface="Poppins"/>
                <a:ea typeface="Poppins"/>
                <a:cs typeface="Poppins"/>
                <a:sym typeface="Poppins"/>
              </a:rPr>
              <a:t>Scalability Challenges</a:t>
            </a:r>
          </a:p>
        </p:txBody>
      </p:sp>
      <p:sp>
        <p:nvSpPr>
          <p:cNvPr id="62" name="TextBox 62"/>
          <p:cNvSpPr txBox="1"/>
          <p:nvPr/>
        </p:nvSpPr>
        <p:spPr>
          <a:xfrm>
            <a:off x="4078029" y="1584185"/>
            <a:ext cx="9527243" cy="1203325"/>
          </a:xfrm>
          <a:prstGeom prst="rect">
            <a:avLst/>
          </a:prstGeom>
        </p:spPr>
        <p:txBody>
          <a:bodyPr lIns="0" tIns="0" rIns="0" bIns="0" rtlCol="0" anchor="t">
            <a:spAutoFit/>
          </a:bodyPr>
          <a:lstStyle/>
          <a:p>
            <a:pPr algn="l">
              <a:lnSpc>
                <a:spcPts val="9349"/>
              </a:lnSpc>
            </a:pPr>
            <a:r>
              <a:rPr lang="en-US" sz="8499">
                <a:solidFill>
                  <a:srgbClr val="3D3B3B"/>
                </a:solidFill>
                <a:latin typeface="Muli Heavy"/>
                <a:ea typeface="Muli Heavy"/>
                <a:cs typeface="Muli Heavy"/>
                <a:sym typeface="Muli Heavy"/>
              </a:rPr>
              <a:t>Drawbacks in IoT</a:t>
            </a:r>
          </a:p>
        </p:txBody>
      </p:sp>
      <p:sp>
        <p:nvSpPr>
          <p:cNvPr id="63" name="TextBox 63"/>
          <p:cNvSpPr txBox="1"/>
          <p:nvPr/>
        </p:nvSpPr>
        <p:spPr>
          <a:xfrm>
            <a:off x="4937986" y="-153392"/>
            <a:ext cx="7807329" cy="702144"/>
          </a:xfrm>
          <a:prstGeom prst="rect">
            <a:avLst/>
          </a:prstGeom>
        </p:spPr>
        <p:txBody>
          <a:bodyPr lIns="0" tIns="0" rIns="0" bIns="0" rtlCol="0" anchor="t">
            <a:spAutoFit/>
          </a:bodyPr>
          <a:lstStyle/>
          <a:p>
            <a:pPr algn="l">
              <a:lnSpc>
                <a:spcPts val="5499"/>
              </a:lnSpc>
            </a:pPr>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1063</Words>
  <Application>Microsoft Office PowerPoint</Application>
  <PresentationFormat>Custom</PresentationFormat>
  <Paragraphs>98</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Roboto Mono</vt:lpstr>
      <vt:lpstr>Poppins</vt:lpstr>
      <vt:lpstr>Poppins Bold</vt:lpstr>
      <vt:lpstr>DM Sans</vt:lpstr>
      <vt:lpstr>DM Sans Bold</vt:lpstr>
      <vt:lpstr>Roboto Mono Bold</vt:lpstr>
      <vt:lpstr>Muli Heavy</vt:lpstr>
      <vt:lpstr>Arial</vt:lpstr>
      <vt:lpstr>Calibri</vt:lpstr>
      <vt:lpstr>Open Sans Extra Bold</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ENHANCED SECURITY IN IOT NETWORKS</dc:title>
  <dc:creator>Sadwik kumar</dc:creator>
  <cp:lastModifiedBy>nari nari</cp:lastModifiedBy>
  <cp:revision>3</cp:revision>
  <dcterms:created xsi:type="dcterms:W3CDTF">2006-08-16T00:00:00Z</dcterms:created>
  <dcterms:modified xsi:type="dcterms:W3CDTF">2024-09-09T12:36:53Z</dcterms:modified>
  <dc:identifier>DAGMB0w9RHU</dc:identifier>
</cp:coreProperties>
</file>